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8" r:id="rId2"/>
    <p:sldId id="268" r:id="rId3"/>
    <p:sldId id="288" r:id="rId4"/>
    <p:sldId id="291" r:id="rId5"/>
    <p:sldId id="282" r:id="rId6"/>
    <p:sldId id="259" r:id="rId7"/>
    <p:sldId id="261" r:id="rId8"/>
    <p:sldId id="262" r:id="rId9"/>
    <p:sldId id="260" r:id="rId10"/>
    <p:sldId id="290" r:id="rId11"/>
    <p:sldId id="286" r:id="rId12"/>
    <p:sldId id="292" r:id="rId13"/>
    <p:sldId id="284" r:id="rId14"/>
    <p:sldId id="275" r:id="rId15"/>
    <p:sldId id="266" r:id="rId16"/>
    <p:sldId id="287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3D37F"/>
    <a:srgbClr val="FEB8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88" autoAdjust="0"/>
    <p:restoredTop sz="94658" autoAdjust="0"/>
  </p:normalViewPr>
  <p:slideViewPr>
    <p:cSldViewPr>
      <p:cViewPr>
        <p:scale>
          <a:sx n="75" d="100"/>
          <a:sy n="75" d="100"/>
        </p:scale>
        <p:origin x="-103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17C45-4CD9-4AB3-87BD-1513591835C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E4DF-C3DC-4465-AAE8-024C03AED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E4DF-C3DC-4465-AAE8-024C03AEDE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DF02A-DD6C-4214-B704-EE03A11EC0E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1D1B5F-3814-49FC-8E96-23B6550689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8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386064" cy="6525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нескольких способов разложения многочлена</a:t>
            </a:r>
            <a:b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множители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M-Sch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M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14884"/>
            <a:ext cx="27504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P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14297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70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571612"/>
            <a:ext cx="70723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это знал</a:t>
            </a:r>
            <a:b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-    </a:t>
            </a: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этого не знал</a:t>
            </a:r>
            <a:b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это меня удивило</a:t>
            </a:r>
            <a:b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хотел бы узнать подробнее</a:t>
            </a:r>
          </a:p>
          <a:p>
            <a:endParaRPr lang="ru-RU" sz="3200" b="1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42913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1). с. 94-95, задача 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2). примеры(с.95);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6" name="Picture 10" descr="Копия 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4572008"/>
            <a:ext cx="235742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620156" cy="57253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1414"/>
          <a:ext cx="9144000" cy="678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/>
                <a:gridCol w="4045011"/>
                <a:gridCol w="2050990"/>
              </a:tblGrid>
              <a:tr h="18986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Стандартный  вид многочлена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C000"/>
                          </a:solidFill>
                        </a:rPr>
                        <a:t>Разложение многочлена на множители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Пометки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8689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a³-b³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(a-b)(a²+ab+b²)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4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a³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b³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)(a²-ab+b²)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7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a³- b³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EB8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)³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b³=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=(3a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b)(9b²+3ab+b²)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EB8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B8F1"/>
                    </a:solidFill>
                  </a:tcPr>
                </a:tc>
              </a:tr>
              <a:tr h="184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8+m³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2³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m³=(2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m)(4-2m+m²)</a:t>
                      </a:r>
                      <a:b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54"/>
            <a:ext cx="10001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394(4),№396(4) - (ОС)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№398(4),  401(4), 405(2,4) - (ПУ, ВУ)   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143380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Проверь себя!</a:t>
            </a:r>
            <a:endParaRPr lang="ru-RU" sz="36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1)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b="1" baseline="30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0                            4)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b="1" baseline="30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 0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169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–х</a:t>
            </a:r>
            <a:r>
              <a:rPr lang="ru-RU" b="1" baseline="30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0                     5) х</a:t>
            </a:r>
            <a:r>
              <a:rPr lang="ru-RU" b="1" baseline="30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-100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 0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3) х</a:t>
            </a:r>
            <a:r>
              <a:rPr lang="ru-RU" b="1" baseline="30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 24x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0                   6)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b="1" baseline="30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5x = 0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2" y="3857629"/>
          <a:ext cx="7572426" cy="16430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2779"/>
                <a:gridCol w="1421363"/>
                <a:gridCol w="1262071"/>
                <a:gridCol w="1262071"/>
                <a:gridCol w="1494880"/>
                <a:gridCol w="1029262"/>
              </a:tblGrid>
              <a:tr h="94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 и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 и -10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13 и -13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 и -0,5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 и 24</a:t>
                      </a:r>
                    </a:p>
                  </a:txBody>
                  <a:tcPr marL="68580" marR="68580" marT="0" marB="0" anchor="ctr"/>
                </a:tc>
              </a:tr>
              <a:tr h="695146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sz="2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sz="2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2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</a:t>
                      </a:r>
                      <a:endParaRPr lang="ru-RU" sz="2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sz="2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sz="2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08" y="0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Итог урока: </a:t>
            </a:r>
            <a:endParaRPr lang="ru-RU" sz="36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“Эврика” </a:t>
            </a:r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крикнул Архимед, когда открыл известный вам закон. </a:t>
            </a:r>
          </a:p>
          <a:p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 вы открыли для себя сегодня?</a:t>
            </a:r>
          </a:p>
          <a:p>
            <a:pPr>
              <a:buNone/>
            </a:pPr>
            <a:endParaRPr lang="ru-RU" sz="32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2019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704856" cy="19389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Пусть ваши знания пополняются с каждым уроком!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678208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06"/>
            <a:ext cx="26114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92879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-Sc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28604"/>
            <a:ext cx="25717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нига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85776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Литература:</a:t>
            </a:r>
            <a:endParaRPr lang="ru-RU" sz="440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endParaRPr lang="ru-RU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Ш.А.Алимов «Алгебра 7» учебник; </a:t>
            </a:r>
          </a:p>
          <a:p>
            <a:pPr lvl="0">
              <a:buNone/>
            </a:pPr>
            <a:r>
              <a:rPr lang="ru-RU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Технология «Развитие критического мышления »  </a:t>
            </a:r>
            <a:r>
              <a:rPr lang="ru-RU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(материал из выступления О.М.А.);</a:t>
            </a:r>
          </a:p>
          <a:p>
            <a:pPr lvl="0">
              <a:buNone/>
            </a:pPr>
            <a:r>
              <a:rPr lang="ru-RU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Информация из </a:t>
            </a:r>
            <a:r>
              <a:rPr lang="ru-RU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соцсетей</a:t>
            </a:r>
            <a:r>
              <a:rPr lang="ru-RU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636"/>
            <a:ext cx="285752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“Эврика”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Видеофильм</a:t>
            </a:r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урока: 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832937"/>
            <a:ext cx="78488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и  развивать знания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 в  разложении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многочлена на  множители с целью применения в дальнейшем при упрощении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выражений и нахождении их значений 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сокращении дробей, решении алгебраических уравнений, используя различные комбинации и  приемы.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«Счет и вычисления  - основа порядка в голове»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И.Г.Песталоцци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678208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00306"/>
            <a:ext cx="26114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нига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71612"/>
            <a:ext cx="3548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271462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286124"/>
            <a:ext cx="135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6496" y="2714620"/>
            <a:ext cx="135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57174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2a+b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328612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4c-5n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4288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c²+3a-7b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3071810"/>
            <a:ext cx="9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13m+9b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429000"/>
            <a:ext cx="2714644" cy="10001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Формулы сокращенного  умножения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32" y="2643182"/>
            <a:ext cx="2571768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группировки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Вынесение общего множителя за скобки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714612" y="714356"/>
            <a:ext cx="3643338" cy="171451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Разложение многочлена на множители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857892"/>
            <a:ext cx="164307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C0099"/>
                </a:solidFill>
              </a:rPr>
              <a:t>Разность квадратов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000636"/>
            <a:ext cx="171451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 разности</a:t>
            </a:r>
            <a:endParaRPr lang="ru-RU" sz="32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6000768"/>
            <a:ext cx="2571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857892"/>
            <a:ext cx="178595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71942"/>
            <a:ext cx="1857388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 суммы</a:t>
            </a:r>
            <a:endParaRPr lang="ru-RU" sz="32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5072074"/>
            <a:ext cx="171451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 суммы</a:t>
            </a:r>
            <a:endParaRPr lang="ru-RU" sz="32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143380"/>
            <a:ext cx="2143108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C0099"/>
                </a:solidFill>
              </a:rPr>
              <a:t>Куб разности  </a:t>
            </a:r>
            <a:endParaRPr lang="ru-RU" dirty="0">
              <a:solidFill>
                <a:srgbClr val="CC0099"/>
              </a:solidFill>
            </a:endParaRPr>
          </a:p>
        </p:txBody>
      </p:sp>
      <p:cxnSp>
        <p:nvCxnSpPr>
          <p:cNvPr id="26" name="Прямая со стрелкой 25"/>
          <p:cNvCxnSpPr>
            <a:stCxn id="12" idx="4"/>
            <a:endCxn id="6" idx="0"/>
          </p:cNvCxnSpPr>
          <p:nvPr/>
        </p:nvCxnSpPr>
        <p:spPr>
          <a:xfrm rot="16200000" flipH="1">
            <a:off x="4089793" y="2875355"/>
            <a:ext cx="1000132" cy="1071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4"/>
            <a:endCxn id="10" idx="3"/>
          </p:cNvCxnSpPr>
          <p:nvPr/>
        </p:nvCxnSpPr>
        <p:spPr>
          <a:xfrm rot="5400000">
            <a:off x="3411149" y="1803802"/>
            <a:ext cx="500066" cy="17501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304224" y="1696646"/>
            <a:ext cx="571504" cy="2035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3"/>
          </p:cNvCxnSpPr>
          <p:nvPr/>
        </p:nvCxnSpPr>
        <p:spPr>
          <a:xfrm rot="10800000" flipV="1">
            <a:off x="1857388" y="4000503"/>
            <a:ext cx="1500102" cy="3929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2"/>
            <a:endCxn id="15" idx="0"/>
          </p:cNvCxnSpPr>
          <p:nvPr/>
        </p:nvCxnSpPr>
        <p:spPr>
          <a:xfrm rot="5400000">
            <a:off x="3821901" y="5179231"/>
            <a:ext cx="1571636" cy="714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3"/>
            <a:endCxn id="19" idx="1"/>
          </p:cNvCxnSpPr>
          <p:nvPr/>
        </p:nvCxnSpPr>
        <p:spPr>
          <a:xfrm>
            <a:off x="6000760" y="3929066"/>
            <a:ext cx="1000132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2"/>
            <a:endCxn id="18" idx="1"/>
          </p:cNvCxnSpPr>
          <p:nvPr/>
        </p:nvCxnSpPr>
        <p:spPr>
          <a:xfrm rot="16200000" flipH="1">
            <a:off x="5214942" y="3857628"/>
            <a:ext cx="928694" cy="207170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2"/>
            <a:endCxn id="16" idx="1"/>
          </p:cNvCxnSpPr>
          <p:nvPr/>
        </p:nvCxnSpPr>
        <p:spPr>
          <a:xfrm rot="16200000" flipH="1">
            <a:off x="4643438" y="4429132"/>
            <a:ext cx="1714512" cy="171451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2"/>
            <a:endCxn id="13" idx="3"/>
          </p:cNvCxnSpPr>
          <p:nvPr/>
        </p:nvCxnSpPr>
        <p:spPr>
          <a:xfrm rot="5400000">
            <a:off x="2714612" y="4214818"/>
            <a:ext cx="1714512" cy="21431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3071802" y="3643314"/>
            <a:ext cx="857256" cy="242889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5720" y="428604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Кластер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7171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65881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chemeClr val="bg1">
                    <a:alpha val="79999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3" name="WordArt 18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1444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4313" y="476250"/>
            <a:ext cx="2198688" cy="5881708"/>
            <a:chOff x="135" y="300"/>
            <a:chExt cx="1385" cy="3416"/>
          </a:xfrm>
        </p:grpSpPr>
        <p:sp>
          <p:nvSpPr>
            <p:cNvPr id="72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5" y="765"/>
              <a:ext cx="1305" cy="29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lvl="0"/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endParaRPr lang="ru-RU" sz="3600" dirty="0" smtClean="0">
                <a:solidFill>
                  <a:srgbClr val="C00000"/>
                </a:solidFill>
              </a:endParaRPr>
            </a:p>
            <a:p>
              <a:pPr lvl="0"/>
              <a:r>
                <a:rPr lang="ru-RU" sz="3600" b="1" dirty="0" smtClean="0">
                  <a:solidFill>
                    <a:srgbClr val="C00000"/>
                  </a:solidFill>
                </a:rPr>
                <a:t>1)   3а – 6 </a:t>
              </a:r>
            </a:p>
            <a:p>
              <a:pPr lvl="0"/>
              <a:r>
                <a:rPr lang="ru-RU" sz="3600" b="1" dirty="0" smtClean="0">
                  <a:solidFill>
                    <a:srgbClr val="C00000"/>
                  </a:solidFill>
                </a:rPr>
                <a:t>2)   7х + 7а</a:t>
              </a:r>
            </a:p>
            <a:p>
              <a:pPr lvl="0"/>
              <a:r>
                <a:rPr lang="ru-RU" sz="3600" b="1" dirty="0" smtClean="0">
                  <a:solidFill>
                    <a:srgbClr val="C00000"/>
                  </a:solidFill>
                </a:rPr>
                <a:t>3)  </a:t>
              </a:r>
              <a:r>
                <a:rPr lang="ru-RU" sz="3600" b="1" dirty="0" err="1" smtClean="0">
                  <a:solidFill>
                    <a:srgbClr val="C00000"/>
                  </a:solidFill>
                </a:rPr>
                <a:t>рх</a:t>
              </a:r>
              <a:r>
                <a:rPr lang="ru-RU" sz="3600" b="1" dirty="0" smtClean="0">
                  <a:solidFill>
                    <a:srgbClr val="C00000"/>
                  </a:solidFill>
                </a:rPr>
                <a:t> + </a:t>
              </a:r>
              <a:r>
                <a:rPr lang="ru-RU" sz="3600" b="1" dirty="0" err="1" smtClean="0">
                  <a:solidFill>
                    <a:srgbClr val="C00000"/>
                  </a:solidFill>
                </a:rPr>
                <a:t>ру</a:t>
              </a:r>
              <a:r>
                <a:rPr lang="ru-RU" sz="3600" b="1" dirty="0" smtClean="0">
                  <a:solidFill>
                    <a:srgbClr val="C00000"/>
                  </a:solidFill>
                </a:rPr>
                <a:t> – 5х + 5у</a:t>
              </a:r>
            </a:p>
            <a:p>
              <a:r>
                <a:rPr lang="ru-RU" sz="3600" b="1" dirty="0" smtClean="0">
                  <a:solidFill>
                    <a:srgbClr val="C00000"/>
                  </a:solidFill>
                </a:rPr>
                <a:t> 4)   х²-9</a:t>
              </a:r>
            </a:p>
            <a:p>
              <a:r>
                <a:rPr lang="ru-RU" sz="3600" b="1" dirty="0" smtClean="0">
                  <a:solidFill>
                    <a:srgbClr val="C00000"/>
                  </a:solidFill>
                </a:rPr>
                <a:t>5)   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a(x-2)+(x-2)</a:t>
              </a:r>
            </a:p>
            <a:p>
              <a:r>
                <a:rPr lang="en-US" sz="36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3600" b="1" dirty="0" smtClean="0">
                  <a:solidFill>
                    <a:srgbClr val="C00000"/>
                  </a:solidFill>
                </a:rPr>
                <a:t>6)  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y⁵-y³+y²</a:t>
              </a:r>
              <a:endParaRPr lang="ru-RU" sz="3600" b="1" dirty="0" smtClean="0">
                <a:solidFill>
                  <a:srgbClr val="C00000"/>
                </a:solidFill>
              </a:endParaRPr>
            </a:p>
            <a:p>
              <a:pPr lvl="0"/>
              <a:r>
                <a:rPr lang="ru-RU" sz="3600" b="1" dirty="0" smtClean="0">
                  <a:solidFill>
                    <a:srgbClr val="C00000"/>
                  </a:solidFill>
                </a:rPr>
                <a:t>7)   а</a:t>
              </a:r>
              <a:r>
                <a:rPr lang="ru-RU" sz="3600" b="1" baseline="30000" dirty="0" smtClean="0">
                  <a:solidFill>
                    <a:srgbClr val="C00000"/>
                  </a:solidFill>
                </a:rPr>
                <a:t>2</a:t>
              </a:r>
              <a:r>
                <a:rPr lang="ru-RU" sz="3600" b="1" dirty="0" smtClean="0">
                  <a:solidFill>
                    <a:srgbClr val="C00000"/>
                  </a:solidFill>
                </a:rPr>
                <a:t> + 6а + 9</a:t>
              </a:r>
            </a:p>
            <a:p>
              <a:pPr lvl="0"/>
              <a:r>
                <a:rPr lang="ru-RU" sz="3600" b="1" dirty="0" smtClean="0">
                  <a:solidFill>
                    <a:srgbClr val="C00000"/>
                  </a:solidFill>
                </a:rPr>
                <a:t> 8)   (а+2)³</a:t>
              </a:r>
            </a:p>
            <a:p>
              <a:pPr lvl="0"/>
              <a:r>
                <a:rPr lang="ru-RU" sz="3600" b="1" dirty="0" smtClean="0">
                  <a:solidFill>
                    <a:srgbClr val="C00000"/>
                  </a:solidFill>
                </a:rPr>
                <a:t>9)   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a³-125</a:t>
              </a:r>
              <a:endParaRPr lang="es-E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  <a:p>
              <a:pPr algn="ctr"/>
              <a:r>
                <a:rPr lang="ru-RU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35921" dir="2700000" algn="ctr" rotWithShape="0">
                      <a:schemeClr val="bg1">
                        <a:alpha val="79999"/>
                      </a:schemeClr>
                    </a:outerShdw>
                  </a:effectLst>
                  <a:latin typeface="Arial"/>
                  <a:cs typeface="Arial"/>
                </a:rPr>
                <a:t>        </a:t>
              </a:r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57" y="300"/>
              <a:ext cx="91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111" y="300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47" y="663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47" y="1026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338" y="143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02" y="1842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67" y="2160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47" y="2205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03" y="2568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2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066" y="2568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2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839" y="2931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2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247" y="2931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657" y="3339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29" y="3339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</p:grpSp>
      <p:graphicFrame>
        <p:nvGraphicFramePr>
          <p:cNvPr id="45122" name="Group 66"/>
          <p:cNvGraphicFramePr>
            <a:graphicFrameLocks noGrp="1"/>
          </p:cNvGraphicFramePr>
          <p:nvPr/>
        </p:nvGraphicFramePr>
        <p:xfrm>
          <a:off x="2428860" y="1643051"/>
          <a:ext cx="6215104" cy="2473300"/>
        </p:xfrm>
        <a:graphic>
          <a:graphicData uri="http://schemas.openxmlformats.org/drawingml/2006/table">
            <a:tbl>
              <a:tblPr/>
              <a:tblGrid>
                <a:gridCol w="2260605"/>
                <a:gridCol w="1976212"/>
                <a:gridCol w="1978287"/>
              </a:tblGrid>
              <a:tr h="1459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Вынесение общего множителя за скобки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Способ группировки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Формулы сокращенного умножения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428860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Распределите многочлены  по способу их разложения на множители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4" name="Picture 4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533644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«Лови ошибку»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Найдите  неверное  утверждение, укажите  допущенную  ошибку, исправьте   её: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8172400" cy="4178864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2са + а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 (с + а)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 + 4а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(8 – 4а)(8 +2а)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 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  – 25 к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(7 – 5к)(7 –5к)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1071546"/>
            <a:ext cx="2524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67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«Корзина идей»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Представить   в  виде произведения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643050"/>
            <a:ext cx="7704856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69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y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4a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– 8ab +4b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69875" algn="l"/>
              </a:tabLst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–10 x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+40ax – 40a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C90034335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71942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42048" cy="660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3568" y="1265565"/>
            <a:ext cx="19816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53²-27²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79²-51²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3184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6" name="AutoShape 6"/>
          <p:cNvSpPr>
            <a:spLocks noChangeShapeType="1"/>
          </p:cNvSpPr>
          <p:nvPr/>
        </p:nvSpPr>
        <p:spPr bwMode="auto">
          <a:xfrm>
            <a:off x="611560" y="1988837"/>
            <a:ext cx="2232248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9" name="AutoShape 9"/>
          <p:cNvSpPr>
            <a:spLocks noChangeShapeType="1"/>
          </p:cNvSpPr>
          <p:nvPr/>
        </p:nvSpPr>
        <p:spPr bwMode="auto">
          <a:xfrm flipV="1">
            <a:off x="4427984" y="1916830"/>
            <a:ext cx="2016224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071934" y="1179160"/>
            <a:ext cx="44291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49²-2·49·29+29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49²- 19²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7" name="AutoShape 1"/>
          <p:cNvSpPr>
            <a:spLocks noChangeShapeType="1"/>
          </p:cNvSpPr>
          <p:nvPr/>
        </p:nvSpPr>
        <p:spPr bwMode="auto">
          <a:xfrm>
            <a:off x="899592" y="4149080"/>
            <a:ext cx="1584176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/>
          <p:cNvSpPr>
            <a:spLocks noChangeShapeType="1"/>
          </p:cNvSpPr>
          <p:nvPr/>
        </p:nvSpPr>
        <p:spPr bwMode="auto">
          <a:xfrm flipH="1" flipV="1">
            <a:off x="2428860" y="4189099"/>
            <a:ext cx="178595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3528" y="3019018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4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7²- 3²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27²+2·27·13+13²</a:t>
            </a:r>
            <a:r>
              <a:rPr lang="ru-RU" sz="40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маль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256"/>
            <a:ext cx="36433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1571612"/>
            <a:ext cx="47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3786190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2)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1643050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3)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29058" y="1928802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  уравнение  и найдите   сумму   корней: 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4400" dirty="0"/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961291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904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x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2 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+ 3x + 6 + 2x = 0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904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2)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(4 – х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5(2 –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= 0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904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       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4х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MC9000889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27860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1171</TotalTime>
  <Words>437</Words>
  <Application>Microsoft Office PowerPoint</Application>
  <PresentationFormat>Экран (4:3)</PresentationFormat>
  <Paragraphs>122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        Применение нескольких способов разложения многочлена на множители </vt:lpstr>
      <vt:lpstr>Задачи урока: </vt:lpstr>
      <vt:lpstr>             «Счет и вычисления  - основа порядка в голове» И.Г.Песталоцци  </vt:lpstr>
      <vt:lpstr>Слайд 4</vt:lpstr>
      <vt:lpstr>Слайд 5</vt:lpstr>
      <vt:lpstr> «Лови ошибку» Найдите  неверное  утверждение, укажите  допущенную  ошибку, исправьте   её:</vt:lpstr>
      <vt:lpstr>   «Корзина идей» Представить   в  виде произведения:  </vt:lpstr>
      <vt:lpstr>Вычислите:</vt:lpstr>
      <vt:lpstr> Решите   уравнение  и найдите   сумму   корней:  </vt:lpstr>
      <vt:lpstr>Работа с текстом (инсерт): </vt:lpstr>
      <vt:lpstr>                             </vt:lpstr>
      <vt:lpstr>Домашнее задание: </vt:lpstr>
      <vt:lpstr>Проверь себя!</vt:lpstr>
      <vt:lpstr>Итог урока: </vt:lpstr>
      <vt:lpstr>Слайд 15</vt:lpstr>
      <vt:lpstr>Литература:</vt:lpstr>
      <vt:lpstr>“Эврика”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Разложение многочленов на множители с помощью комбинации различных приемов, решение уравнений.</dc:title>
  <dc:creator>1</dc:creator>
  <cp:lastModifiedBy>User</cp:lastModifiedBy>
  <cp:revision>131</cp:revision>
  <dcterms:created xsi:type="dcterms:W3CDTF">2013-04-19T15:52:11Z</dcterms:created>
  <dcterms:modified xsi:type="dcterms:W3CDTF">2015-12-22T16:57:18Z</dcterms:modified>
</cp:coreProperties>
</file>