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9"/>
  </p:notesMasterIdLst>
  <p:sldIdLst>
    <p:sldId id="258" r:id="rId2"/>
    <p:sldId id="268" r:id="rId3"/>
    <p:sldId id="288" r:id="rId4"/>
    <p:sldId id="291" r:id="rId5"/>
    <p:sldId id="282" r:id="rId6"/>
    <p:sldId id="259" r:id="rId7"/>
    <p:sldId id="261" r:id="rId8"/>
    <p:sldId id="262" r:id="rId9"/>
    <p:sldId id="260" r:id="rId10"/>
    <p:sldId id="290" r:id="rId11"/>
    <p:sldId id="286" r:id="rId12"/>
    <p:sldId id="292" r:id="rId13"/>
    <p:sldId id="284" r:id="rId14"/>
    <p:sldId id="275" r:id="rId15"/>
    <p:sldId id="266" r:id="rId16"/>
    <p:sldId id="287" r:id="rId17"/>
    <p:sldId id="29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3D37F"/>
    <a:srgbClr val="FEB8F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588" autoAdjust="0"/>
    <p:restoredTop sz="94658" autoAdjust="0"/>
  </p:normalViewPr>
  <p:slideViewPr>
    <p:cSldViewPr>
      <p:cViewPr>
        <p:scale>
          <a:sx n="75" d="100"/>
          <a:sy n="75" d="100"/>
        </p:scale>
        <p:origin x="-1032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717C45-4CD9-4AB3-87BD-1513591835C3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3E4DF-C3DC-4465-AAE8-024C03AEDE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43E4DF-C3DC-4465-AAE8-024C03AEDEBC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F02A-DD6C-4214-B704-EE03A11EC0E0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1B5F-3814-49FC-8E96-23B655068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F02A-DD6C-4214-B704-EE03A11EC0E0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1B5F-3814-49FC-8E96-23B655068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F02A-DD6C-4214-B704-EE03A11EC0E0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1B5F-3814-49FC-8E96-23B655068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F02A-DD6C-4214-B704-EE03A11EC0E0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1B5F-3814-49FC-8E96-23B655068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F02A-DD6C-4214-B704-EE03A11EC0E0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1B5F-3814-49FC-8E96-23B655068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F02A-DD6C-4214-B704-EE03A11EC0E0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1B5F-3814-49FC-8E96-23B655068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F02A-DD6C-4214-B704-EE03A11EC0E0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1B5F-3814-49FC-8E96-23B655068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F02A-DD6C-4214-B704-EE03A11EC0E0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1B5F-3814-49FC-8E96-23B655068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F02A-DD6C-4214-B704-EE03A11EC0E0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1B5F-3814-49FC-8E96-23B655068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F02A-DD6C-4214-B704-EE03A11EC0E0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1B5F-3814-49FC-8E96-23B6550689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F02A-DD6C-4214-B704-EE03A11EC0E0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01D1B5F-3814-49FC-8E96-23B6550689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EDF02A-DD6C-4214-B704-EE03A11EC0E0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1D1B5F-3814-49FC-8E96-23B6550689E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18.gif"/><Relationship Id="rId4" Type="http://schemas.openxmlformats.org/officeDocument/2006/relationships/image" Target="../media/image9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386064" cy="65253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5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Применение нескольких способов разложения многочлена</a:t>
            </a:r>
            <a:br>
              <a:rPr lang="ru-RU" sz="5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множители</a:t>
            </a:r>
            <a:r>
              <a:rPr lang="ru-RU" sz="53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3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M-Sch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571480"/>
            <a:ext cx="307183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MAT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4714884"/>
            <a:ext cx="275041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SPR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0"/>
            <a:ext cx="1142976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 текстом</a:t>
            </a:r>
            <a:r>
              <a:rPr lang="ru-RU" sz="5400" b="1" dirty="0" smtClean="0">
                <a:solidFill>
                  <a:srgbClr val="FF0000"/>
                </a:solidFill>
              </a:rPr>
              <a:t> 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инсерт</a:t>
            </a:r>
            <a:r>
              <a:rPr lang="ru-RU" sz="270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700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1571612"/>
            <a:ext cx="707236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  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 </a:t>
            </a:r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   </a:t>
            </a:r>
            <a:r>
              <a:rPr lang="ru-RU" sz="32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 это знал</a:t>
            </a:r>
            <a:br>
              <a:rPr lang="ru-RU" sz="32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 -    </a:t>
            </a:r>
            <a:r>
              <a:rPr lang="ru-RU" sz="32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 этого не знал</a:t>
            </a:r>
            <a:br>
              <a:rPr lang="ru-RU" sz="32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32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это меня удивило</a:t>
            </a:r>
            <a:br>
              <a:rPr lang="ru-RU" sz="32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32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хотел бы узнать подробнее</a:t>
            </a:r>
          </a:p>
          <a:p>
            <a:endParaRPr lang="ru-RU" sz="3200" b="1" dirty="0" smtClean="0">
              <a:ln w="11430"/>
              <a:solidFill>
                <a:schemeClr val="accent5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4429132"/>
            <a:ext cx="4572000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1). с. 94-95, задача ;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2). примеры(с.95);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endParaRPr lang="ru-RU" dirty="0"/>
          </a:p>
        </p:txBody>
      </p:sp>
      <p:pic>
        <p:nvPicPr>
          <p:cNvPr id="6" name="Picture 10" descr="Копия AN00790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00826" y="4572008"/>
            <a:ext cx="2357422" cy="2071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04088"/>
            <a:ext cx="8620156" cy="572530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                     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  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/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/>
            </a:r>
            <a:br>
              <a:rPr lang="ru-RU" sz="3600" b="1" dirty="0" smtClean="0">
                <a:solidFill>
                  <a:srgbClr val="7030A0"/>
                </a:solidFill>
              </a:rPr>
            </a:br>
            <a:endParaRPr lang="ru-RU" sz="3600" b="1" dirty="0">
              <a:solidFill>
                <a:srgbClr val="7030A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71414"/>
          <a:ext cx="9144000" cy="6786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7999"/>
                <a:gridCol w="4045011"/>
                <a:gridCol w="2050990"/>
              </a:tblGrid>
              <a:tr h="1898609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C000"/>
                          </a:solidFill>
                        </a:rPr>
                        <a:t>Стандартный  вид многочлена</a:t>
                      </a:r>
                      <a:endParaRPr lang="ru-RU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C000"/>
                          </a:solidFill>
                        </a:rPr>
                        <a:t>Разложение многочлена на множители</a:t>
                      </a:r>
                      <a:endParaRPr lang="ru-RU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C000"/>
                          </a:solidFill>
                        </a:rPr>
                        <a:t>Пометки</a:t>
                      </a:r>
                      <a:endParaRPr lang="ru-RU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  <a:tr h="86897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a³-b³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(a-b)(a²+ab+b²)</a:t>
                      </a:r>
                      <a:endParaRPr lang="ru-RU" sz="24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948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endParaRPr lang="ru-RU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a³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b³</a:t>
                      </a:r>
                      <a:endParaRPr lang="ru-RU" sz="24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2400" b="1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a+b</a:t>
                      </a:r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)(a²-ab+b²)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9775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a³- b³</a:t>
                      </a:r>
                      <a:endParaRPr lang="ru-RU" sz="240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rgbClr val="FEB8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)³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b³=</a:t>
                      </a:r>
                    </a:p>
                    <a:p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=(3a</a:t>
                      </a:r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b)(9b²+3ab+b²)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EB8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EB8F1"/>
                    </a:solidFill>
                  </a:tcPr>
                </a:tc>
              </a:tr>
              <a:tr h="1846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8+m³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2³</a:t>
                      </a:r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m³=(2</a:t>
                      </a:r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m)(4-2m+m²)</a:t>
                      </a:r>
                      <a:br>
                        <a:rPr lang="en-US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86454"/>
            <a:ext cx="10001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Домашнее задание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ru-RU" sz="5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2143116"/>
            <a:ext cx="65008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-269875" algn="l"/>
              </a:tabLst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394(4),№396(4) - (ОС)</a:t>
            </a:r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-269875" algn="l"/>
              </a:tabLs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№398(4),  401(4), 405(2,4) - (ПУ, ВУ)   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4143380"/>
            <a:ext cx="378621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3600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Проверь себя!</a:t>
            </a:r>
            <a:endParaRPr lang="ru-RU" sz="360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None/>
            </a:pPr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1) </a:t>
            </a:r>
            <a:r>
              <a:rPr lang="en-US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5</a:t>
            </a:r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</a:t>
            </a:r>
            <a:r>
              <a:rPr lang="ru-RU" b="1" baseline="30000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</a:t>
            </a:r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= 0                            4) </a:t>
            </a:r>
            <a:r>
              <a:rPr lang="en-US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16</a:t>
            </a:r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</a:t>
            </a:r>
            <a:r>
              <a:rPr lang="ru-RU" b="1" baseline="30000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</a:t>
            </a:r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–  </a:t>
            </a:r>
            <a:r>
              <a:rPr lang="en-US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4 </a:t>
            </a:r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= 0</a:t>
            </a:r>
          </a:p>
          <a:p>
            <a:pPr>
              <a:buNone/>
            </a:pPr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2) </a:t>
            </a:r>
            <a:r>
              <a:rPr lang="en-US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169</a:t>
            </a:r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–х</a:t>
            </a:r>
            <a:r>
              <a:rPr lang="ru-RU" b="1" baseline="30000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</a:t>
            </a:r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= 0                     5) х</a:t>
            </a:r>
            <a:r>
              <a:rPr lang="ru-RU" b="1" baseline="30000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</a:t>
            </a:r>
            <a:r>
              <a:rPr lang="en-US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-100 </a:t>
            </a:r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= 0</a:t>
            </a:r>
          </a:p>
          <a:p>
            <a:pPr>
              <a:buNone/>
            </a:pPr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3) х</a:t>
            </a:r>
            <a:r>
              <a:rPr lang="ru-RU" b="1" baseline="30000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  </a:t>
            </a:r>
            <a:r>
              <a:rPr lang="en-US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-  24x</a:t>
            </a:r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= 0                   6) </a:t>
            </a:r>
            <a:r>
              <a:rPr lang="en-US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x</a:t>
            </a:r>
            <a:r>
              <a:rPr lang="en-US" b="1" baseline="30000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</a:t>
            </a:r>
            <a:r>
              <a:rPr lang="en-US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– 5x = 0 </a:t>
            </a:r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  </a:t>
            </a:r>
          </a:p>
          <a:p>
            <a:pPr>
              <a:buNone/>
            </a:pPr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None/>
            </a:pP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12" y="3857629"/>
          <a:ext cx="7572426" cy="164307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102779"/>
                <a:gridCol w="1421363"/>
                <a:gridCol w="1262071"/>
                <a:gridCol w="1262071"/>
                <a:gridCol w="1494880"/>
                <a:gridCol w="1029262"/>
              </a:tblGrid>
              <a:tr h="9479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cap="none" spc="0" dirty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0 и 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cap="none" spc="0" dirty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10 и -10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cap="none" spc="0" dirty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13 и -13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cap="none" spc="0" dirty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cap="none" spc="0" dirty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0,5 и -0,5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cap="none" spc="0" dirty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0 и 24</a:t>
                      </a:r>
                    </a:p>
                  </a:txBody>
                  <a:tcPr marL="68580" marR="68580" marT="0" marB="0" anchor="ctr"/>
                </a:tc>
              </a:tr>
              <a:tr h="695146">
                <a:tc>
                  <a:txBody>
                    <a:bodyPr/>
                    <a:lstStyle/>
                    <a:p>
                      <a:pPr algn="ctr"/>
                      <a:r>
                        <a:rPr lang="ru-RU" sz="2400" b="1" cap="none" spc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А</a:t>
                      </a:r>
                      <a:endParaRPr lang="ru-RU" sz="2400" b="1" cap="none" spc="0" dirty="0">
                        <a:ln w="1905"/>
                        <a:solidFill>
                          <a:srgbClr val="FF000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cap="none" spc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К</a:t>
                      </a:r>
                      <a:endParaRPr lang="ru-RU" sz="2400" b="1" cap="none" spc="0" dirty="0">
                        <a:ln w="1905"/>
                        <a:solidFill>
                          <a:srgbClr val="FF000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cap="none" spc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В</a:t>
                      </a:r>
                      <a:endParaRPr lang="ru-RU" sz="2400" b="1" cap="none" spc="0" dirty="0">
                        <a:ln w="1905"/>
                        <a:solidFill>
                          <a:srgbClr val="FF000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cap="none" spc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Э</a:t>
                      </a:r>
                      <a:endParaRPr lang="ru-RU" sz="2400" b="1" cap="none" spc="0" dirty="0">
                        <a:ln w="1905"/>
                        <a:solidFill>
                          <a:srgbClr val="FF000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cap="none" spc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И</a:t>
                      </a:r>
                      <a:endParaRPr lang="ru-RU" sz="2400" b="1" cap="none" spc="0" dirty="0">
                        <a:ln w="1905"/>
                        <a:solidFill>
                          <a:srgbClr val="FF000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cap="none" spc="0" dirty="0" smtClean="0">
                          <a:ln w="1905"/>
                          <a:solidFill>
                            <a:srgbClr val="FF0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Р</a:t>
                      </a:r>
                      <a:endParaRPr lang="ru-RU" sz="2400" b="1" cap="none" spc="0" dirty="0">
                        <a:ln w="1905"/>
                        <a:solidFill>
                          <a:srgbClr val="FF000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08" y="0"/>
            <a:ext cx="242889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360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Итог урока: </a:t>
            </a:r>
            <a:endParaRPr lang="ru-RU" sz="3600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ru-RU" sz="3200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“Эврика” </a:t>
            </a:r>
            <a:r>
              <a:rPr lang="ru-RU" sz="32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крикнул Архимед, когда открыл известный вам закон. </a:t>
            </a:r>
          </a:p>
          <a:p>
            <a:r>
              <a:rPr lang="ru-RU" sz="32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Что  вы открыли для себя сегодня?</a:t>
            </a:r>
          </a:p>
          <a:p>
            <a:pPr>
              <a:buNone/>
            </a:pPr>
            <a:endParaRPr lang="ru-RU" sz="32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4357694"/>
            <a:ext cx="20193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7704856" cy="193899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Спасибо за урок!</a:t>
            </a:r>
          </a:p>
          <a:p>
            <a:pPr algn="ctr"/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Пусть ваши знания пополняются с каждым уроком!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dd36efffaa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214554"/>
            <a:ext cx="242887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 descr="6782080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2500306"/>
            <a:ext cx="2611437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206" y="0"/>
            <a:ext cx="1928794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M-Sch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428604"/>
            <a:ext cx="257176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книга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-285776"/>
            <a:ext cx="207170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400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Литература:</a:t>
            </a:r>
            <a:endParaRPr lang="ru-RU" sz="4400" dirty="0">
              <a:ln w="11430"/>
              <a:solidFill>
                <a:srgbClr val="0020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0"/>
            <a:endParaRPr lang="ru-RU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None/>
            </a:pPr>
            <a:r>
              <a:rPr lang="ru-RU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Ш.А.Алимов «Алгебра 7» учебник; </a:t>
            </a:r>
          </a:p>
          <a:p>
            <a:pPr lvl="0">
              <a:buNone/>
            </a:pPr>
            <a:r>
              <a:rPr lang="ru-RU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Технология «Развитие критического мышления »  </a:t>
            </a:r>
            <a:r>
              <a:rPr lang="ru-RU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(материал из выступления О.М.А.);</a:t>
            </a:r>
          </a:p>
          <a:p>
            <a:pPr lvl="0">
              <a:buNone/>
            </a:pPr>
            <a:r>
              <a:rPr lang="ru-RU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Информация из </a:t>
            </a:r>
            <a:r>
              <a:rPr lang="ru-RU" dirty="0" err="1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соцсетей</a:t>
            </a:r>
            <a:r>
              <a:rPr lang="ru-RU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dirty="0">
              <a:ln w="1143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5000636"/>
            <a:ext cx="285752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“Эврика”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C0099"/>
                </a:solidFill>
              </a:rPr>
              <a:t>Видеофильм</a:t>
            </a:r>
            <a:endParaRPr lang="ru-RU" dirty="0">
              <a:solidFill>
                <a:srgbClr val="CC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606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урока: </a:t>
            </a:r>
            <a:endParaRPr lang="ru-RU" b="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51520" y="832937"/>
            <a:ext cx="784887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Закрепить и  развивать знания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умения  в  разложении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многочлена на  множители с целью применения в дальнейшем при упрощении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выражений и нахождении их значений ,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сокращении дробей, решении алгебраических уравнений, используя различные комбинации и  приемы.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00108"/>
            <a:ext cx="9144000" cy="13675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«Счет и вычисления  - основа порядка в голове»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И.Г.Песталоцци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dd36efffaa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00240"/>
            <a:ext cx="242887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 descr="6782080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2500306"/>
            <a:ext cx="2611437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книга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1571612"/>
            <a:ext cx="3548062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071802" y="2714620"/>
            <a:ext cx="2857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14678" y="3286124"/>
            <a:ext cx="1354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06496" y="2714620"/>
            <a:ext cx="1354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357554" y="2571744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C0099"/>
                </a:solidFill>
              </a:rPr>
              <a:t>2a+b</a:t>
            </a:r>
            <a:endParaRPr lang="ru-RU" dirty="0">
              <a:solidFill>
                <a:srgbClr val="CC0099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628" y="3286124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4c-5n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7752" y="2428868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c²+3a-7b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8992" y="3071810"/>
            <a:ext cx="942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13m+9b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36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86116" y="3429000"/>
            <a:ext cx="2714644" cy="10001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Формулы сокращенного  умножения</a:t>
            </a:r>
            <a:endParaRPr lang="ru-RU" sz="3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72232" y="2643182"/>
            <a:ext cx="2571768" cy="71438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 группировки</a:t>
            </a:r>
            <a:endParaRPr lang="ru-RU" sz="2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2571744"/>
            <a:ext cx="2786082" cy="71438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Вынесение общего множителя за скобки</a:t>
            </a:r>
            <a:endParaRPr lang="ru-RU" sz="2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2714612" y="714356"/>
            <a:ext cx="3643338" cy="1714512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Разложение многочлена на множители</a:t>
            </a:r>
            <a:endParaRPr lang="ru-RU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57224" y="5857892"/>
            <a:ext cx="1643074" cy="5715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C0099"/>
                </a:solidFill>
              </a:rPr>
              <a:t>Разность квадратов</a:t>
            </a:r>
            <a:endParaRPr lang="ru-RU" dirty="0">
              <a:solidFill>
                <a:srgbClr val="CC0099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5000636"/>
            <a:ext cx="1714512" cy="5715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rgbClr val="CC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Квадрат разности</a:t>
            </a:r>
            <a:endParaRPr lang="ru-RU" sz="3200" dirty="0" smtClean="0">
              <a:solidFill>
                <a:srgbClr val="CC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286116" y="6000768"/>
            <a:ext cx="2571768" cy="5715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357950" y="5857892"/>
            <a:ext cx="1785950" cy="5715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4071942"/>
            <a:ext cx="1857388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rgbClr val="CC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Квадрат суммы</a:t>
            </a:r>
            <a:endParaRPr lang="ru-RU" sz="3200" dirty="0" smtClean="0">
              <a:solidFill>
                <a:srgbClr val="CC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715140" y="5072074"/>
            <a:ext cx="1714512" cy="5715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 smtClean="0">
              <a:solidFill>
                <a:srgbClr val="FFC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rgbClr val="CC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Куб суммы</a:t>
            </a:r>
            <a:endParaRPr lang="ru-RU" sz="3200" dirty="0" smtClean="0">
              <a:solidFill>
                <a:srgbClr val="CC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00892" y="4143380"/>
            <a:ext cx="2143108" cy="7143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CC0099"/>
                </a:solidFill>
              </a:rPr>
              <a:t>Куб разности  </a:t>
            </a:r>
            <a:endParaRPr lang="ru-RU" dirty="0">
              <a:solidFill>
                <a:srgbClr val="CC0099"/>
              </a:solidFill>
            </a:endParaRPr>
          </a:p>
        </p:txBody>
      </p:sp>
      <p:cxnSp>
        <p:nvCxnSpPr>
          <p:cNvPr id="26" name="Прямая со стрелкой 25"/>
          <p:cNvCxnSpPr>
            <a:stCxn id="12" idx="4"/>
            <a:endCxn id="6" idx="0"/>
          </p:cNvCxnSpPr>
          <p:nvPr/>
        </p:nvCxnSpPr>
        <p:spPr>
          <a:xfrm rot="16200000" flipH="1">
            <a:off x="4089793" y="2875355"/>
            <a:ext cx="1000132" cy="10715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2" idx="4"/>
            <a:endCxn id="10" idx="3"/>
          </p:cNvCxnSpPr>
          <p:nvPr/>
        </p:nvCxnSpPr>
        <p:spPr>
          <a:xfrm rot="5400000">
            <a:off x="3411149" y="1803802"/>
            <a:ext cx="500066" cy="175019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6200000" flipH="1">
            <a:off x="5304224" y="1696646"/>
            <a:ext cx="571504" cy="203595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7" idx="3"/>
          </p:cNvCxnSpPr>
          <p:nvPr/>
        </p:nvCxnSpPr>
        <p:spPr>
          <a:xfrm rot="10800000" flipV="1">
            <a:off x="1857388" y="4000503"/>
            <a:ext cx="1500102" cy="392909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6" idx="2"/>
            <a:endCxn id="15" idx="0"/>
          </p:cNvCxnSpPr>
          <p:nvPr/>
        </p:nvCxnSpPr>
        <p:spPr>
          <a:xfrm rot="5400000">
            <a:off x="3821901" y="5179231"/>
            <a:ext cx="1571636" cy="71438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6" idx="3"/>
            <a:endCxn id="19" idx="1"/>
          </p:cNvCxnSpPr>
          <p:nvPr/>
        </p:nvCxnSpPr>
        <p:spPr>
          <a:xfrm>
            <a:off x="6000760" y="3929066"/>
            <a:ext cx="1000132" cy="57150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6" idx="2"/>
            <a:endCxn id="18" idx="1"/>
          </p:cNvCxnSpPr>
          <p:nvPr/>
        </p:nvCxnSpPr>
        <p:spPr>
          <a:xfrm rot="16200000" flipH="1">
            <a:off x="5214942" y="3857628"/>
            <a:ext cx="928694" cy="207170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6" idx="2"/>
            <a:endCxn id="16" idx="1"/>
          </p:cNvCxnSpPr>
          <p:nvPr/>
        </p:nvCxnSpPr>
        <p:spPr>
          <a:xfrm rot="16200000" flipH="1">
            <a:off x="4643438" y="4429132"/>
            <a:ext cx="1714512" cy="171451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6" idx="2"/>
            <a:endCxn id="13" idx="3"/>
          </p:cNvCxnSpPr>
          <p:nvPr/>
        </p:nvCxnSpPr>
        <p:spPr>
          <a:xfrm rot="5400000">
            <a:off x="2714612" y="4214818"/>
            <a:ext cx="1714512" cy="214314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5400000">
            <a:off x="3071802" y="3643314"/>
            <a:ext cx="857256" cy="242889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85720" y="428604"/>
            <a:ext cx="2214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Кластер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Дата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ru-RU" dirty="0" smtClean="0">
              <a:latin typeface="Arial" pitchFamily="34" charset="0"/>
            </a:endParaRPr>
          </a:p>
        </p:txBody>
      </p:sp>
      <p:sp>
        <p:nvSpPr>
          <p:cNvPr id="7171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ru-RU" dirty="0" smtClean="0">
              <a:latin typeface="Arial" pitchFamily="34" charset="0"/>
            </a:endParaRPr>
          </a:p>
        </p:txBody>
      </p:sp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6588125" cy="158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2"/>
              </a:solidFill>
              <a:effectLst>
                <a:outerShdw dist="35921" dir="2700000" algn="ctr" rotWithShape="0">
                  <a:schemeClr val="bg1">
                    <a:alpha val="79999"/>
                  </a:scheme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7173" name="WordArt 18"/>
          <p:cNvSpPr>
            <a:spLocks noChangeArrowheads="1" noChangeShapeType="1" noTextEdit="1"/>
          </p:cNvSpPr>
          <p:nvPr/>
        </p:nvSpPr>
        <p:spPr bwMode="auto">
          <a:xfrm>
            <a:off x="1042988" y="5300663"/>
            <a:ext cx="144462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14313" y="476250"/>
            <a:ext cx="2198688" cy="5881708"/>
            <a:chOff x="135" y="300"/>
            <a:chExt cx="1385" cy="3416"/>
          </a:xfrm>
        </p:grpSpPr>
        <p:sp>
          <p:nvSpPr>
            <p:cNvPr id="7211" name="WordArt 5"/>
            <p:cNvSpPr>
              <a:spLocks noChangeArrowheads="1" noChangeShapeType="1" noTextEdit="1"/>
            </p:cNvSpPr>
            <p:nvPr/>
          </p:nvSpPr>
          <p:spPr bwMode="auto">
            <a:xfrm>
              <a:off x="135" y="765"/>
              <a:ext cx="1305" cy="295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lvl="0"/>
              <a:r>
                <a:rPr lang="en-US" sz="3600" dirty="0" smtClean="0">
                  <a:solidFill>
                    <a:srgbClr val="C00000"/>
                  </a:solidFill>
                </a:rPr>
                <a:t> </a:t>
              </a:r>
              <a:endParaRPr lang="ru-RU" sz="3600" dirty="0" smtClean="0">
                <a:solidFill>
                  <a:srgbClr val="C00000"/>
                </a:solidFill>
              </a:endParaRPr>
            </a:p>
            <a:p>
              <a:pPr lvl="0"/>
              <a:r>
                <a:rPr lang="ru-RU" sz="3600" b="1" dirty="0" smtClean="0">
                  <a:solidFill>
                    <a:srgbClr val="C00000"/>
                  </a:solidFill>
                </a:rPr>
                <a:t>1)   3а – 6 </a:t>
              </a:r>
            </a:p>
            <a:p>
              <a:pPr lvl="0"/>
              <a:r>
                <a:rPr lang="ru-RU" sz="3600" b="1" dirty="0" smtClean="0">
                  <a:solidFill>
                    <a:srgbClr val="C00000"/>
                  </a:solidFill>
                </a:rPr>
                <a:t>2)   7х + 7а</a:t>
              </a:r>
            </a:p>
            <a:p>
              <a:pPr lvl="0"/>
              <a:r>
                <a:rPr lang="ru-RU" sz="3600" b="1" dirty="0" smtClean="0">
                  <a:solidFill>
                    <a:srgbClr val="C00000"/>
                  </a:solidFill>
                </a:rPr>
                <a:t>3)  </a:t>
              </a:r>
              <a:r>
                <a:rPr lang="ru-RU" sz="3600" b="1" dirty="0" err="1" smtClean="0">
                  <a:solidFill>
                    <a:srgbClr val="C00000"/>
                  </a:solidFill>
                </a:rPr>
                <a:t>рх</a:t>
              </a:r>
              <a:r>
                <a:rPr lang="ru-RU" sz="3600" b="1" dirty="0" smtClean="0">
                  <a:solidFill>
                    <a:srgbClr val="C00000"/>
                  </a:solidFill>
                </a:rPr>
                <a:t> + </a:t>
              </a:r>
              <a:r>
                <a:rPr lang="ru-RU" sz="3600" b="1" dirty="0" err="1" smtClean="0">
                  <a:solidFill>
                    <a:srgbClr val="C00000"/>
                  </a:solidFill>
                </a:rPr>
                <a:t>ру</a:t>
              </a:r>
              <a:r>
                <a:rPr lang="ru-RU" sz="3600" b="1" dirty="0" smtClean="0">
                  <a:solidFill>
                    <a:srgbClr val="C00000"/>
                  </a:solidFill>
                </a:rPr>
                <a:t> – 5х + 5у</a:t>
              </a:r>
            </a:p>
            <a:p>
              <a:r>
                <a:rPr lang="ru-RU" sz="3600" b="1" dirty="0" smtClean="0">
                  <a:solidFill>
                    <a:srgbClr val="C00000"/>
                  </a:solidFill>
                </a:rPr>
                <a:t> 4)   х²-9</a:t>
              </a:r>
            </a:p>
            <a:p>
              <a:r>
                <a:rPr lang="ru-RU" sz="3600" b="1" dirty="0" smtClean="0">
                  <a:solidFill>
                    <a:srgbClr val="C00000"/>
                  </a:solidFill>
                </a:rPr>
                <a:t>5)    </a:t>
              </a:r>
              <a:r>
                <a:rPr lang="en-US" sz="3600" b="1" dirty="0" smtClean="0">
                  <a:solidFill>
                    <a:srgbClr val="C00000"/>
                  </a:solidFill>
                </a:rPr>
                <a:t>a(x-2)+(x-2)</a:t>
              </a:r>
            </a:p>
            <a:p>
              <a:r>
                <a:rPr lang="en-US" sz="3600" b="1" dirty="0" smtClean="0">
                  <a:solidFill>
                    <a:srgbClr val="C00000"/>
                  </a:solidFill>
                </a:rPr>
                <a:t> </a:t>
              </a:r>
              <a:r>
                <a:rPr lang="ru-RU" sz="3600" b="1" dirty="0" smtClean="0">
                  <a:solidFill>
                    <a:srgbClr val="C00000"/>
                  </a:solidFill>
                </a:rPr>
                <a:t>6)   </a:t>
              </a:r>
              <a:r>
                <a:rPr lang="en-US" sz="3600" b="1" dirty="0" smtClean="0">
                  <a:solidFill>
                    <a:srgbClr val="C00000"/>
                  </a:solidFill>
                </a:rPr>
                <a:t>y⁵-y³+y²</a:t>
              </a:r>
              <a:endParaRPr lang="ru-RU" sz="3600" b="1" dirty="0" smtClean="0">
                <a:solidFill>
                  <a:srgbClr val="C00000"/>
                </a:solidFill>
              </a:endParaRPr>
            </a:p>
            <a:p>
              <a:pPr lvl="0"/>
              <a:r>
                <a:rPr lang="ru-RU" sz="3600" b="1" dirty="0" smtClean="0">
                  <a:solidFill>
                    <a:srgbClr val="C00000"/>
                  </a:solidFill>
                </a:rPr>
                <a:t>7)   а</a:t>
              </a:r>
              <a:r>
                <a:rPr lang="ru-RU" sz="3600" b="1" baseline="30000" dirty="0" smtClean="0">
                  <a:solidFill>
                    <a:srgbClr val="C00000"/>
                  </a:solidFill>
                </a:rPr>
                <a:t>2</a:t>
              </a:r>
              <a:r>
                <a:rPr lang="ru-RU" sz="3600" b="1" dirty="0" smtClean="0">
                  <a:solidFill>
                    <a:srgbClr val="C00000"/>
                  </a:solidFill>
                </a:rPr>
                <a:t> + 6а + 9</a:t>
              </a:r>
            </a:p>
            <a:p>
              <a:pPr lvl="0"/>
              <a:r>
                <a:rPr lang="ru-RU" sz="3600" b="1" dirty="0" smtClean="0">
                  <a:solidFill>
                    <a:srgbClr val="C00000"/>
                  </a:solidFill>
                </a:rPr>
                <a:t> 8)   (а+2)³</a:t>
              </a:r>
            </a:p>
            <a:p>
              <a:pPr lvl="0"/>
              <a:r>
                <a:rPr lang="ru-RU" sz="3600" b="1" dirty="0" smtClean="0">
                  <a:solidFill>
                    <a:srgbClr val="C00000"/>
                  </a:solidFill>
                </a:rPr>
                <a:t>9)    </a:t>
              </a:r>
              <a:r>
                <a:rPr lang="en-US" sz="3600" b="1" dirty="0" smtClean="0">
                  <a:solidFill>
                    <a:srgbClr val="C00000"/>
                  </a:solidFill>
                </a:rPr>
                <a:t>a³-125</a:t>
              </a:r>
              <a:endParaRPr lang="es-ES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  <a:p>
              <a:pPr algn="ctr"/>
              <a:r>
                <a:rPr lang="ru-RU" sz="3600" b="1" i="1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0000"/>
                  </a:solidFill>
                  <a:effectLst>
                    <a:outerShdw dist="35921" dir="2700000" algn="ctr" rotWithShape="0">
                      <a:schemeClr val="bg1">
                        <a:alpha val="79999"/>
                      </a:schemeClr>
                    </a:outerShdw>
                  </a:effectLst>
                  <a:latin typeface="Arial"/>
                  <a:cs typeface="Arial"/>
                </a:rPr>
                <a:t>        </a:t>
              </a:r>
              <a:endPara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7212" name="WordArt 6"/>
            <p:cNvSpPr>
              <a:spLocks noChangeArrowheads="1" noChangeShapeType="1" noTextEdit="1"/>
            </p:cNvSpPr>
            <p:nvPr/>
          </p:nvSpPr>
          <p:spPr bwMode="auto">
            <a:xfrm>
              <a:off x="657" y="300"/>
              <a:ext cx="91" cy="12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7213" name="WordArt 7"/>
            <p:cNvSpPr>
              <a:spLocks noChangeArrowheads="1" noChangeShapeType="1" noTextEdit="1"/>
            </p:cNvSpPr>
            <p:nvPr/>
          </p:nvSpPr>
          <p:spPr bwMode="auto">
            <a:xfrm>
              <a:off x="1111" y="300"/>
              <a:ext cx="91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7214" name="WordArt 8"/>
            <p:cNvSpPr>
              <a:spLocks noChangeArrowheads="1" noChangeShapeType="1" noTextEdit="1"/>
            </p:cNvSpPr>
            <p:nvPr/>
          </p:nvSpPr>
          <p:spPr bwMode="auto">
            <a:xfrm>
              <a:off x="1247" y="663"/>
              <a:ext cx="91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7215" name="WordArt 9"/>
            <p:cNvSpPr>
              <a:spLocks noChangeArrowheads="1" noChangeShapeType="1" noTextEdit="1"/>
            </p:cNvSpPr>
            <p:nvPr/>
          </p:nvSpPr>
          <p:spPr bwMode="auto">
            <a:xfrm>
              <a:off x="1247" y="1026"/>
              <a:ext cx="91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7216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1338" y="1434"/>
              <a:ext cx="91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7217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1202" y="1842"/>
              <a:ext cx="91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7218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567" y="2160"/>
              <a:ext cx="91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7219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1247" y="2205"/>
              <a:ext cx="91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7220" name="WordArt 14"/>
            <p:cNvSpPr>
              <a:spLocks noChangeArrowheads="1" noChangeShapeType="1" noTextEdit="1"/>
            </p:cNvSpPr>
            <p:nvPr/>
          </p:nvSpPr>
          <p:spPr bwMode="auto">
            <a:xfrm>
              <a:off x="703" y="2568"/>
              <a:ext cx="91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7221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1066" y="2568"/>
              <a:ext cx="91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7222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839" y="2931"/>
              <a:ext cx="91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7223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1247" y="2931"/>
              <a:ext cx="91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7224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657" y="3339"/>
              <a:ext cx="91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7225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1429" y="3339"/>
              <a:ext cx="91" cy="1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chemeClr val="bg1">
                      <a:alpha val="79999"/>
                    </a:schemeClr>
                  </a:outerShdw>
                </a:effectLst>
                <a:latin typeface="Arial"/>
                <a:cs typeface="Arial"/>
              </a:endParaRPr>
            </a:p>
          </p:txBody>
        </p:sp>
      </p:grpSp>
      <p:graphicFrame>
        <p:nvGraphicFramePr>
          <p:cNvPr id="45122" name="Group 66"/>
          <p:cNvGraphicFramePr>
            <a:graphicFrameLocks noGrp="1"/>
          </p:cNvGraphicFramePr>
          <p:nvPr/>
        </p:nvGraphicFramePr>
        <p:xfrm>
          <a:off x="2428860" y="1643051"/>
          <a:ext cx="6215104" cy="2473300"/>
        </p:xfrm>
        <a:graphic>
          <a:graphicData uri="http://schemas.openxmlformats.org/drawingml/2006/table">
            <a:tbl>
              <a:tblPr/>
              <a:tblGrid>
                <a:gridCol w="2260605"/>
                <a:gridCol w="1976212"/>
                <a:gridCol w="1978287"/>
              </a:tblGrid>
              <a:tr h="1459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Вынесение общего множителя за скобки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Способ группировки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Формулы сокращенного умножения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" name="Прямоугольник 31"/>
          <p:cNvSpPr/>
          <p:nvPr/>
        </p:nvSpPr>
        <p:spPr>
          <a:xfrm>
            <a:off x="2428860" y="7143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Распределите многочлены  по способу их разложения на множители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4" name="Picture 4" descr="BOOK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2533644" cy="178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95683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«Лови ошибку»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Найдите  неверное  утверждение, укажите  допущенную  ошибку, исправьте   её: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76872"/>
            <a:ext cx="8172400" cy="4178864"/>
          </a:xfrm>
        </p:spPr>
        <p:txBody>
          <a:bodyPr>
            <a:normAutofit/>
          </a:bodyPr>
          <a:lstStyle/>
          <a:p>
            <a:pPr lvl="0" algn="ctr">
              <a:buNone/>
            </a:pP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 </a:t>
            </a: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8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 2са + а</a:t>
            </a:r>
            <a:r>
              <a:rPr lang="ru-RU" sz="48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= (с + а)</a:t>
            </a:r>
            <a:r>
              <a:rPr lang="ru-RU" sz="48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   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64 + 4а</a:t>
            </a:r>
            <a:r>
              <a:rPr lang="ru-RU" sz="48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(8 – 4а)(8 +2а)</a:t>
            </a:r>
            <a:endParaRPr lang="ru-RU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   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49  – 25 к</a:t>
            </a:r>
            <a:r>
              <a:rPr lang="ru-RU" sz="48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2 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(7 – 5к)(7 –5к)</a:t>
            </a:r>
            <a:endParaRPr lang="ru-RU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19875" y="1071546"/>
            <a:ext cx="252412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3675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«Корзина идей»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Представить   в  виде произведения</a:t>
            </a:r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71472" y="1643050"/>
            <a:ext cx="7704856" cy="212365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269875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  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kumimoji="0" lang="en-US" sz="44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y</a:t>
            </a:r>
            <a:r>
              <a:rPr kumimoji="0" lang="en-US" sz="44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-269875" algn="l"/>
              </a:tabLst>
            </a:pPr>
            <a:r>
              <a:rPr lang="ru-RU" sz="4400" b="1" baseline="300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4a</a:t>
            </a:r>
            <a:r>
              <a:rPr kumimoji="0" lang="en-US" sz="44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 – 8ab +4b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269875" algn="l"/>
              </a:tabLst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3)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–10 x</a:t>
            </a:r>
            <a:r>
              <a:rPr kumimoji="0" lang="en-US" sz="44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+40ax – 40a</a:t>
            </a:r>
            <a:r>
              <a:rPr kumimoji="0" lang="en-US" sz="44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MC900343353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4071942"/>
            <a:ext cx="335758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242048" cy="6606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Вычислите: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683568" y="1265565"/>
            <a:ext cx="1981633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53²-27²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79²-51²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3131840" y="90872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6086" name="AutoShape 6"/>
          <p:cNvSpPr>
            <a:spLocks noChangeShapeType="1"/>
          </p:cNvSpPr>
          <p:nvPr/>
        </p:nvSpPr>
        <p:spPr bwMode="auto">
          <a:xfrm>
            <a:off x="611560" y="1988837"/>
            <a:ext cx="2232248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6089" name="AutoShape 9"/>
          <p:cNvSpPr>
            <a:spLocks noChangeShapeType="1"/>
          </p:cNvSpPr>
          <p:nvPr/>
        </p:nvSpPr>
        <p:spPr bwMode="auto">
          <a:xfrm flipV="1">
            <a:off x="4427984" y="1916830"/>
            <a:ext cx="2016224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091" name="Rectangle 11"/>
          <p:cNvSpPr>
            <a:spLocks noChangeArrowheads="1"/>
          </p:cNvSpPr>
          <p:nvPr/>
        </p:nvSpPr>
        <p:spPr bwMode="auto">
          <a:xfrm>
            <a:off x="4071934" y="1179160"/>
            <a:ext cx="442915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49²-2·49·29+29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49²- 19²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097" name="AutoShape 1"/>
          <p:cNvSpPr>
            <a:spLocks noChangeShapeType="1"/>
          </p:cNvSpPr>
          <p:nvPr/>
        </p:nvSpPr>
        <p:spPr bwMode="auto">
          <a:xfrm>
            <a:off x="899592" y="4149080"/>
            <a:ext cx="1584176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/>
          <p:cNvSpPr>
            <a:spLocks noChangeShapeType="1"/>
          </p:cNvSpPr>
          <p:nvPr/>
        </p:nvSpPr>
        <p:spPr bwMode="auto">
          <a:xfrm flipH="1" flipV="1">
            <a:off x="2428860" y="4189099"/>
            <a:ext cx="1785950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323528" y="3019018"/>
            <a:ext cx="777686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-269875" algn="l"/>
              </a:tabLst>
            </a:pP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-269875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4</a:t>
            </a:r>
            <a:r>
              <a:rPr kumimoji="0" lang="ru-RU" sz="4000" b="1" i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7²- 3²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-269875" algn="l"/>
              </a:tabLst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27²+2·27·13+13²</a:t>
            </a:r>
            <a:r>
              <a:rPr lang="ru-RU" sz="4000" b="1" baseline="30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40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-269875" algn="l"/>
              </a:tabLst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4" descr="мальч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4286256"/>
            <a:ext cx="364330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0" y="1571612"/>
            <a:ext cx="472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1)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2844" y="3786190"/>
            <a:ext cx="5341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dirty="0" smtClean="0">
                <a:solidFill>
                  <a:srgbClr val="002060"/>
                </a:solidFill>
              </a:rPr>
              <a:t>2)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43306" y="1643050"/>
            <a:ext cx="5229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3)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929058" y="1928802"/>
            <a:ext cx="37147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2420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Решите   уравнение  и найдите   сумму   корней:  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84784"/>
            <a:ext cx="777686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endParaRPr lang="ru-RU" sz="4400" dirty="0"/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51520" y="1961291"/>
            <a:ext cx="784887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90488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x</a:t>
            </a:r>
            <a:r>
              <a:rPr kumimoji="0" lang="ru-RU" sz="54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2 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+ 3x + 6 + 2x = 0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90488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2)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(4 – х</a:t>
            </a:r>
            <a:r>
              <a:rPr kumimoji="0" lang="ru-RU" sz="54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– 5(2 –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 = 0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90488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3)               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</a:t>
            </a:r>
            <a:r>
              <a:rPr kumimoji="0" lang="ru-RU" sz="54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4х</a:t>
            </a:r>
            <a:r>
              <a:rPr kumimoji="0" lang="ru-RU" sz="54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0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0488" algn="l"/>
              </a:tabLst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MC900088926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86322"/>
            <a:ext cx="2786082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1171</TotalTime>
  <Words>437</Words>
  <Application>Microsoft Office PowerPoint</Application>
  <PresentationFormat>Экран (4:3)</PresentationFormat>
  <Paragraphs>122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                     Применение нескольких способов разложения многочлена на множители </vt:lpstr>
      <vt:lpstr>Задачи урока: </vt:lpstr>
      <vt:lpstr>             «Счет и вычисления  - основа порядка в голове» И.Г.Песталоцци  </vt:lpstr>
      <vt:lpstr>Слайд 4</vt:lpstr>
      <vt:lpstr>Слайд 5</vt:lpstr>
      <vt:lpstr> «Лови ошибку» Найдите  неверное  утверждение, укажите  допущенную  ошибку, исправьте   её:</vt:lpstr>
      <vt:lpstr>   «Корзина идей» Представить   в  виде произведения:  </vt:lpstr>
      <vt:lpstr>Вычислите:</vt:lpstr>
      <vt:lpstr> Решите   уравнение  и найдите   сумму   корней:  </vt:lpstr>
      <vt:lpstr>Работа с текстом (инсерт): </vt:lpstr>
      <vt:lpstr>                             </vt:lpstr>
      <vt:lpstr>Домашнее задание: </vt:lpstr>
      <vt:lpstr>Проверь себя!</vt:lpstr>
      <vt:lpstr>Итог урока: </vt:lpstr>
      <vt:lpstr>Слайд 15</vt:lpstr>
      <vt:lpstr>Литература:</vt:lpstr>
      <vt:lpstr>“Эврика”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Разложение многочленов на множители с помощью комбинации различных приемов, решение уравнений.</dc:title>
  <dc:creator>1</dc:creator>
  <cp:lastModifiedBy>User</cp:lastModifiedBy>
  <cp:revision>131</cp:revision>
  <dcterms:created xsi:type="dcterms:W3CDTF">2013-04-19T15:52:11Z</dcterms:created>
  <dcterms:modified xsi:type="dcterms:W3CDTF">2015-12-22T16:57:18Z</dcterms:modified>
</cp:coreProperties>
</file>