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  <p:sldId id="274" r:id="rId20"/>
    <p:sldId id="275" r:id="rId21"/>
    <p:sldId id="276" r:id="rId22"/>
    <p:sldId id="282" r:id="rId23"/>
    <p:sldId id="277" r:id="rId24"/>
    <p:sldId id="280" r:id="rId25"/>
    <p:sldId id="284" r:id="rId26"/>
    <p:sldId id="285" r:id="rId27"/>
    <p:sldId id="287" r:id="rId28"/>
    <p:sldId id="286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768" y="1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3BEE8C-52FF-F94F-AB78-7EB82295FC80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64205-8EF6-884E-B4E1-1A166DE004B6}">
      <dgm:prSet phldrT="[Текст]" custT="1"/>
      <dgm:spPr/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Целевой раздел: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цели, задачи и планируемые результаты освоения программы; </a:t>
          </a:r>
          <a:endParaRPr lang="ru-RU" sz="1200" b="1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принципы и подходы к организации образовательной деятельности с детьми; </a:t>
          </a:r>
          <a:endParaRPr lang="ru-RU" sz="1200" b="1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характеристики особенностей современного ребенка дошкольного возраста.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CF4F55FB-272C-8144-82C5-115F798553D6}" type="parTrans" cxnId="{6EA99938-DB19-CD4B-9735-739FE8F95ECB}">
      <dgm:prSet/>
      <dgm:spPr/>
      <dgm:t>
        <a:bodyPr/>
        <a:lstStyle/>
        <a:p>
          <a:endParaRPr lang="ru-RU"/>
        </a:p>
      </dgm:t>
    </dgm:pt>
    <dgm:pt modelId="{03605F73-9EB7-7341-800E-D957DDF44EB6}" type="sibTrans" cxnId="{6EA99938-DB19-CD4B-9735-739FE8F95ECB}">
      <dgm:prSet/>
      <dgm:spPr/>
      <dgm:t>
        <a:bodyPr/>
        <a:lstStyle/>
        <a:p>
          <a:endParaRPr lang="ru-RU"/>
        </a:p>
      </dgm:t>
    </dgm:pt>
    <dgm:pt modelId="{5210E262-D7CD-1043-A637-BD3A63A46910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Содержательный раздел  представлен содержанием образования по пяти направлениям развития ребенка (образовательным областям):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0D97510D-4177-E24C-8AFC-5324950E9015}" type="parTrans" cxnId="{E28653C5-0368-1A45-BD0B-F0717F5779A9}">
      <dgm:prSet/>
      <dgm:spPr/>
      <dgm:t>
        <a:bodyPr/>
        <a:lstStyle/>
        <a:p>
          <a:endParaRPr lang="ru-RU"/>
        </a:p>
      </dgm:t>
    </dgm:pt>
    <dgm:pt modelId="{66365DB9-680E-4248-97CE-179565B260D8}" type="sibTrans" cxnId="{E28653C5-0368-1A45-BD0B-F0717F5779A9}">
      <dgm:prSet/>
      <dgm:spPr/>
      <dgm:t>
        <a:bodyPr/>
        <a:lstStyle/>
        <a:p>
          <a:endParaRPr lang="ru-RU"/>
        </a:p>
      </dgm:t>
    </dgm:pt>
    <dgm:pt modelId="{CD576A27-BBF1-6E4A-9A50-664B62E56588}">
      <dgm:prSet phldrT="[Текст]" custT="1"/>
      <dgm:spPr/>
      <dgm:t>
        <a:bodyPr/>
        <a:lstStyle/>
        <a:p>
          <a:pPr algn="l"/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Организационный раздел включает в себя</a:t>
          </a: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:</a:t>
          </a:r>
        </a:p>
        <a:p>
          <a:pPr algn="l"/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-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 описание особенностей организации развивающей предметно-пространственной среды, </a:t>
          </a:r>
          <a:endParaRPr lang="ru-RU" sz="1200" b="1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algn="l"/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-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обеспеченност</a:t>
          </a:r>
          <a:r>
            <a:rPr lang="ru-RU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ь</a:t>
          </a:r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 методическими материалами и средствами обучения и воспитания.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D2E32629-791A-3F47-B9CB-CDD5A634A5DA}" type="parTrans" cxnId="{EDAC89AC-66F9-3B45-AD2A-DB3EE1366D43}">
      <dgm:prSet/>
      <dgm:spPr/>
      <dgm:t>
        <a:bodyPr/>
        <a:lstStyle/>
        <a:p>
          <a:endParaRPr lang="ru-RU"/>
        </a:p>
      </dgm:t>
    </dgm:pt>
    <dgm:pt modelId="{C3DD2BD4-1091-3044-8DD4-6361B4793082}" type="sibTrans" cxnId="{EDAC89AC-66F9-3B45-AD2A-DB3EE1366D43}">
      <dgm:prSet/>
      <dgm:spPr/>
      <dgm:t>
        <a:bodyPr/>
        <a:lstStyle/>
        <a:p>
          <a:endParaRPr lang="ru-RU"/>
        </a:p>
      </dgm:t>
    </dgm:pt>
    <dgm:pt modelId="{4520F449-6EC2-6841-8ED4-37BC35F04CD5}">
      <dgm:prSet custT="1"/>
      <dgm:spPr/>
      <dgm:t>
        <a:bodyPr/>
        <a:lstStyle/>
        <a:p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социально-коммуникативное развитие;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10B14EB6-45B5-7447-9D3A-8705DB750386}" type="parTrans" cxnId="{7087FBF0-EF1E-DF46-8CB2-DA6916A617DE}">
      <dgm:prSet/>
      <dgm:spPr/>
      <dgm:t>
        <a:bodyPr/>
        <a:lstStyle/>
        <a:p>
          <a:endParaRPr lang="ru-RU"/>
        </a:p>
      </dgm:t>
    </dgm:pt>
    <dgm:pt modelId="{BD28D0A1-4A79-A244-9DD8-61ABCF9BEB01}" type="sibTrans" cxnId="{7087FBF0-EF1E-DF46-8CB2-DA6916A617DE}">
      <dgm:prSet/>
      <dgm:spPr/>
      <dgm:t>
        <a:bodyPr/>
        <a:lstStyle/>
        <a:p>
          <a:endParaRPr lang="ru-RU"/>
        </a:p>
      </dgm:t>
    </dgm:pt>
    <dgm:pt modelId="{3C4E3624-67E2-354F-B4DE-7747A2281880}">
      <dgm:prSet custT="1"/>
      <dgm:spPr/>
      <dgm:t>
        <a:bodyPr/>
        <a:lstStyle/>
        <a:p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познавательное развитие; 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23E8D2F4-C198-7F46-8172-25261D58488F}" type="parTrans" cxnId="{1DF64BE9-1C8B-0D47-82C4-642C19579A00}">
      <dgm:prSet/>
      <dgm:spPr/>
      <dgm:t>
        <a:bodyPr/>
        <a:lstStyle/>
        <a:p>
          <a:endParaRPr lang="ru-RU"/>
        </a:p>
      </dgm:t>
    </dgm:pt>
    <dgm:pt modelId="{B43AA307-A306-044C-B2E2-95BAC1CA0884}" type="sibTrans" cxnId="{1DF64BE9-1C8B-0D47-82C4-642C19579A00}">
      <dgm:prSet/>
      <dgm:spPr/>
      <dgm:t>
        <a:bodyPr/>
        <a:lstStyle/>
        <a:p>
          <a:endParaRPr lang="ru-RU"/>
        </a:p>
      </dgm:t>
    </dgm:pt>
    <dgm:pt modelId="{FE293B1B-EDFC-5D4A-BF8D-EA0EE34F6457}">
      <dgm:prSet custT="1"/>
      <dgm:spPr/>
      <dgm:t>
        <a:bodyPr/>
        <a:lstStyle/>
        <a:p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речевое развитие;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6C412A0D-108E-0441-9B64-B5D33ACB912F}" type="parTrans" cxnId="{F1D2A606-F0CB-4845-8596-B2ED7238B260}">
      <dgm:prSet/>
      <dgm:spPr/>
      <dgm:t>
        <a:bodyPr/>
        <a:lstStyle/>
        <a:p>
          <a:endParaRPr lang="ru-RU"/>
        </a:p>
      </dgm:t>
    </dgm:pt>
    <dgm:pt modelId="{3396635B-8344-D54C-B1D3-6DCB9C8D1CA2}" type="sibTrans" cxnId="{F1D2A606-F0CB-4845-8596-B2ED7238B260}">
      <dgm:prSet/>
      <dgm:spPr/>
      <dgm:t>
        <a:bodyPr/>
        <a:lstStyle/>
        <a:p>
          <a:endParaRPr lang="ru-RU"/>
        </a:p>
      </dgm:t>
    </dgm:pt>
    <dgm:pt modelId="{046569D4-79F1-F742-B3A9-5466F939F8D7}">
      <dgm:prSet custT="1"/>
      <dgm:spPr/>
      <dgm:t>
        <a:bodyPr/>
        <a:lstStyle/>
        <a:p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художественно-эстетическое развитие;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201E845A-37DF-9D4A-B294-70437A75C2FA}" type="parTrans" cxnId="{1C60D316-6940-CC4F-A75C-573017581B8E}">
      <dgm:prSet/>
      <dgm:spPr/>
      <dgm:t>
        <a:bodyPr/>
        <a:lstStyle/>
        <a:p>
          <a:endParaRPr lang="ru-RU"/>
        </a:p>
      </dgm:t>
    </dgm:pt>
    <dgm:pt modelId="{EAF3C804-EA4E-7A4F-B663-6B625EFE2253}" type="sibTrans" cxnId="{1C60D316-6940-CC4F-A75C-573017581B8E}">
      <dgm:prSet/>
      <dgm:spPr/>
      <dgm:t>
        <a:bodyPr/>
        <a:lstStyle/>
        <a:p>
          <a:endParaRPr lang="ru-RU"/>
        </a:p>
      </dgm:t>
    </dgm:pt>
    <dgm:pt modelId="{DB9D6FD9-9706-1145-B4A3-FF12D84F6DEF}">
      <dgm:prSet custT="1"/>
      <dgm:spPr/>
      <dgm:t>
        <a:bodyPr/>
        <a:lstStyle/>
        <a:p>
          <a:r>
            <a:rPr lang="x-none" sz="1200" b="1" dirty="0" smtClean="0">
              <a:solidFill>
                <a:srgbClr val="4A6300"/>
              </a:solidFill>
              <a:latin typeface="Times New Roman"/>
              <a:cs typeface="Times New Roman"/>
            </a:rPr>
            <a:t>физическое развитие.</a:t>
          </a:r>
          <a:endParaRPr lang="ru-RU" sz="1200" b="1" dirty="0">
            <a:solidFill>
              <a:srgbClr val="4A6300"/>
            </a:solidFill>
            <a:latin typeface="Times New Roman"/>
            <a:cs typeface="Times New Roman"/>
          </a:endParaRPr>
        </a:p>
      </dgm:t>
    </dgm:pt>
    <dgm:pt modelId="{8612B93F-FA18-F945-91F1-59AD64EA6F24}" type="parTrans" cxnId="{F3CEE34B-FB27-2A43-BEDE-54150AAF410A}">
      <dgm:prSet/>
      <dgm:spPr/>
      <dgm:t>
        <a:bodyPr/>
        <a:lstStyle/>
        <a:p>
          <a:endParaRPr lang="ru-RU"/>
        </a:p>
      </dgm:t>
    </dgm:pt>
    <dgm:pt modelId="{6EA198A2-E7AC-594C-B648-222BCA12E0C0}" type="sibTrans" cxnId="{F3CEE34B-FB27-2A43-BEDE-54150AAF410A}">
      <dgm:prSet/>
      <dgm:spPr/>
      <dgm:t>
        <a:bodyPr/>
        <a:lstStyle/>
        <a:p>
          <a:endParaRPr lang="ru-RU"/>
        </a:p>
      </dgm:t>
    </dgm:pt>
    <dgm:pt modelId="{6DE94760-A6FC-C343-8FB5-BC2DBDD98F5A}" type="pres">
      <dgm:prSet presAssocID="{B13BEE8C-52FF-F94F-AB78-7EB82295FC8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684780-FF80-D344-8C34-19BD1BF295FA}" type="pres">
      <dgm:prSet presAssocID="{B13BEE8C-52FF-F94F-AB78-7EB82295FC80}" presName="arrow" presStyleLbl="bgShp" presStyleIdx="0" presStyleCnt="1"/>
      <dgm:spPr/>
    </dgm:pt>
    <dgm:pt modelId="{57BBA0A5-1CBB-AF45-9A2E-1B414FF86D78}" type="pres">
      <dgm:prSet presAssocID="{B13BEE8C-52FF-F94F-AB78-7EB82295FC80}" presName="linearProcess" presStyleCnt="0"/>
      <dgm:spPr/>
    </dgm:pt>
    <dgm:pt modelId="{80978D48-3FD5-F841-9B7D-AE2752282C80}" type="pres">
      <dgm:prSet presAssocID="{B7164205-8EF6-884E-B4E1-1A166DE004B6}" presName="textNode" presStyleLbl="node1" presStyleIdx="0" presStyleCnt="3" custScaleY="114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D2B84-69BF-344F-B8BD-2956B97C8426}" type="pres">
      <dgm:prSet presAssocID="{03605F73-9EB7-7341-800E-D957DDF44EB6}" presName="sibTrans" presStyleCnt="0"/>
      <dgm:spPr/>
    </dgm:pt>
    <dgm:pt modelId="{DECDAB3D-4F76-E343-8B71-FB04CA28D59E}" type="pres">
      <dgm:prSet presAssocID="{5210E262-D7CD-1043-A637-BD3A63A46910}" presName="textNode" presStyleLbl="node1" presStyleIdx="1" presStyleCnt="3" custScaleY="111357" custLinFactNeighborX="-395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65263-FA6A-394D-8740-6F39A5C1CA10}" type="pres">
      <dgm:prSet presAssocID="{66365DB9-680E-4248-97CE-179565B260D8}" presName="sibTrans" presStyleCnt="0"/>
      <dgm:spPr/>
    </dgm:pt>
    <dgm:pt modelId="{A04A03C0-7BCB-EA4E-AA2D-BFDB39E823AA}" type="pres">
      <dgm:prSet presAssocID="{CD576A27-BBF1-6E4A-9A50-664B62E56588}" presName="textNode" presStyleLbl="node1" presStyleIdx="2" presStyleCnt="3" custScaleY="111356" custLinFactNeighborX="-58313" custLinFactNeighborY="3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9E6558-047A-0846-84ED-128ADDC1C374}" type="presOf" srcId="{B7164205-8EF6-884E-B4E1-1A166DE004B6}" destId="{80978D48-3FD5-F841-9B7D-AE2752282C80}" srcOrd="0" destOrd="0" presId="urn:microsoft.com/office/officeart/2005/8/layout/hProcess9"/>
    <dgm:cxn modelId="{7890EF85-F509-4A47-B251-864EA9D21A9A}" type="presOf" srcId="{CD576A27-BBF1-6E4A-9A50-664B62E56588}" destId="{A04A03C0-7BCB-EA4E-AA2D-BFDB39E823AA}" srcOrd="0" destOrd="0" presId="urn:microsoft.com/office/officeart/2005/8/layout/hProcess9"/>
    <dgm:cxn modelId="{E31D9CD2-0781-A142-B7E5-CB56238EE0CD}" type="presOf" srcId="{FE293B1B-EDFC-5D4A-BF8D-EA0EE34F6457}" destId="{DECDAB3D-4F76-E343-8B71-FB04CA28D59E}" srcOrd="0" destOrd="3" presId="urn:microsoft.com/office/officeart/2005/8/layout/hProcess9"/>
    <dgm:cxn modelId="{F1D2A606-F0CB-4845-8596-B2ED7238B260}" srcId="{5210E262-D7CD-1043-A637-BD3A63A46910}" destId="{FE293B1B-EDFC-5D4A-BF8D-EA0EE34F6457}" srcOrd="2" destOrd="0" parTransId="{6C412A0D-108E-0441-9B64-B5D33ACB912F}" sibTransId="{3396635B-8344-D54C-B1D3-6DCB9C8D1CA2}"/>
    <dgm:cxn modelId="{F3CEE34B-FB27-2A43-BEDE-54150AAF410A}" srcId="{5210E262-D7CD-1043-A637-BD3A63A46910}" destId="{DB9D6FD9-9706-1145-B4A3-FF12D84F6DEF}" srcOrd="4" destOrd="0" parTransId="{8612B93F-FA18-F945-91F1-59AD64EA6F24}" sibTransId="{6EA198A2-E7AC-594C-B648-222BCA12E0C0}"/>
    <dgm:cxn modelId="{E28653C5-0368-1A45-BD0B-F0717F5779A9}" srcId="{B13BEE8C-52FF-F94F-AB78-7EB82295FC80}" destId="{5210E262-D7CD-1043-A637-BD3A63A46910}" srcOrd="1" destOrd="0" parTransId="{0D97510D-4177-E24C-8AFC-5324950E9015}" sibTransId="{66365DB9-680E-4248-97CE-179565B260D8}"/>
    <dgm:cxn modelId="{A9F08442-3B23-7445-B2E3-57BE591F5293}" type="presOf" srcId="{3C4E3624-67E2-354F-B4DE-7747A2281880}" destId="{DECDAB3D-4F76-E343-8B71-FB04CA28D59E}" srcOrd="0" destOrd="2" presId="urn:microsoft.com/office/officeart/2005/8/layout/hProcess9"/>
    <dgm:cxn modelId="{943B1FA5-78D8-4C4A-9126-9A35CEE0F7FA}" type="presOf" srcId="{4520F449-6EC2-6841-8ED4-37BC35F04CD5}" destId="{DECDAB3D-4F76-E343-8B71-FB04CA28D59E}" srcOrd="0" destOrd="1" presId="urn:microsoft.com/office/officeart/2005/8/layout/hProcess9"/>
    <dgm:cxn modelId="{1DF64BE9-1C8B-0D47-82C4-642C19579A00}" srcId="{5210E262-D7CD-1043-A637-BD3A63A46910}" destId="{3C4E3624-67E2-354F-B4DE-7747A2281880}" srcOrd="1" destOrd="0" parTransId="{23E8D2F4-C198-7F46-8172-25261D58488F}" sibTransId="{B43AA307-A306-044C-B2E2-95BAC1CA0884}"/>
    <dgm:cxn modelId="{1C60D316-6940-CC4F-A75C-573017581B8E}" srcId="{5210E262-D7CD-1043-A637-BD3A63A46910}" destId="{046569D4-79F1-F742-B3A9-5466F939F8D7}" srcOrd="3" destOrd="0" parTransId="{201E845A-37DF-9D4A-B294-70437A75C2FA}" sibTransId="{EAF3C804-EA4E-7A4F-B663-6B625EFE2253}"/>
    <dgm:cxn modelId="{6EA99938-DB19-CD4B-9735-739FE8F95ECB}" srcId="{B13BEE8C-52FF-F94F-AB78-7EB82295FC80}" destId="{B7164205-8EF6-884E-B4E1-1A166DE004B6}" srcOrd="0" destOrd="0" parTransId="{CF4F55FB-272C-8144-82C5-115F798553D6}" sibTransId="{03605F73-9EB7-7341-800E-D957DDF44EB6}"/>
    <dgm:cxn modelId="{EDAC89AC-66F9-3B45-AD2A-DB3EE1366D43}" srcId="{B13BEE8C-52FF-F94F-AB78-7EB82295FC80}" destId="{CD576A27-BBF1-6E4A-9A50-664B62E56588}" srcOrd="2" destOrd="0" parTransId="{D2E32629-791A-3F47-B9CB-CDD5A634A5DA}" sibTransId="{C3DD2BD4-1091-3044-8DD4-6361B4793082}"/>
    <dgm:cxn modelId="{7087FBF0-EF1E-DF46-8CB2-DA6916A617DE}" srcId="{5210E262-D7CD-1043-A637-BD3A63A46910}" destId="{4520F449-6EC2-6841-8ED4-37BC35F04CD5}" srcOrd="0" destOrd="0" parTransId="{10B14EB6-45B5-7447-9D3A-8705DB750386}" sibTransId="{BD28D0A1-4A79-A244-9DD8-61ABCF9BEB01}"/>
    <dgm:cxn modelId="{DE96CAC5-C8DB-8C4B-9E14-D4ED6598A74D}" type="presOf" srcId="{5210E262-D7CD-1043-A637-BD3A63A46910}" destId="{DECDAB3D-4F76-E343-8B71-FB04CA28D59E}" srcOrd="0" destOrd="0" presId="urn:microsoft.com/office/officeart/2005/8/layout/hProcess9"/>
    <dgm:cxn modelId="{0DE4C892-AE68-6941-9080-E551967A042E}" type="presOf" srcId="{046569D4-79F1-F742-B3A9-5466F939F8D7}" destId="{DECDAB3D-4F76-E343-8B71-FB04CA28D59E}" srcOrd="0" destOrd="4" presId="urn:microsoft.com/office/officeart/2005/8/layout/hProcess9"/>
    <dgm:cxn modelId="{9CDF237B-E718-4D4E-A87D-C314B10591FF}" type="presOf" srcId="{B13BEE8C-52FF-F94F-AB78-7EB82295FC80}" destId="{6DE94760-A6FC-C343-8FB5-BC2DBDD98F5A}" srcOrd="0" destOrd="0" presId="urn:microsoft.com/office/officeart/2005/8/layout/hProcess9"/>
    <dgm:cxn modelId="{A3D669B8-8CAF-5740-8D5F-C49C857D2EF7}" type="presOf" srcId="{DB9D6FD9-9706-1145-B4A3-FF12D84F6DEF}" destId="{DECDAB3D-4F76-E343-8B71-FB04CA28D59E}" srcOrd="0" destOrd="5" presId="urn:microsoft.com/office/officeart/2005/8/layout/hProcess9"/>
    <dgm:cxn modelId="{416462E3-2395-5640-8D34-EB50A7E2A9A9}" type="presParOf" srcId="{6DE94760-A6FC-C343-8FB5-BC2DBDD98F5A}" destId="{49684780-FF80-D344-8C34-19BD1BF295FA}" srcOrd="0" destOrd="0" presId="urn:microsoft.com/office/officeart/2005/8/layout/hProcess9"/>
    <dgm:cxn modelId="{F416EC64-3E9C-5043-9653-F96EC0B92DBF}" type="presParOf" srcId="{6DE94760-A6FC-C343-8FB5-BC2DBDD98F5A}" destId="{57BBA0A5-1CBB-AF45-9A2E-1B414FF86D78}" srcOrd="1" destOrd="0" presId="urn:microsoft.com/office/officeart/2005/8/layout/hProcess9"/>
    <dgm:cxn modelId="{43D5A217-E052-EA4E-BFB7-BFF728D106ED}" type="presParOf" srcId="{57BBA0A5-1CBB-AF45-9A2E-1B414FF86D78}" destId="{80978D48-3FD5-F841-9B7D-AE2752282C80}" srcOrd="0" destOrd="0" presId="urn:microsoft.com/office/officeart/2005/8/layout/hProcess9"/>
    <dgm:cxn modelId="{75F94D8B-D35F-834B-B1E9-53B161DF59FC}" type="presParOf" srcId="{57BBA0A5-1CBB-AF45-9A2E-1B414FF86D78}" destId="{C6CD2B84-69BF-344F-B8BD-2956B97C8426}" srcOrd="1" destOrd="0" presId="urn:microsoft.com/office/officeart/2005/8/layout/hProcess9"/>
    <dgm:cxn modelId="{909D174F-0F07-AE41-8996-44D89C8CDB27}" type="presParOf" srcId="{57BBA0A5-1CBB-AF45-9A2E-1B414FF86D78}" destId="{DECDAB3D-4F76-E343-8B71-FB04CA28D59E}" srcOrd="2" destOrd="0" presId="urn:microsoft.com/office/officeart/2005/8/layout/hProcess9"/>
    <dgm:cxn modelId="{478C4472-3011-CB49-8C37-0394AF9A01E0}" type="presParOf" srcId="{57BBA0A5-1CBB-AF45-9A2E-1B414FF86D78}" destId="{99565263-FA6A-394D-8740-6F39A5C1CA10}" srcOrd="3" destOrd="0" presId="urn:microsoft.com/office/officeart/2005/8/layout/hProcess9"/>
    <dgm:cxn modelId="{7BC02942-4867-BD4A-A028-32420AD6B4F6}" type="presParOf" srcId="{57BBA0A5-1CBB-AF45-9A2E-1B414FF86D78}" destId="{A04A03C0-7BCB-EA4E-AA2D-BFDB39E823A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84780-FF80-D344-8C34-19BD1BF295FA}">
      <dsp:nvSpPr>
        <dsp:cNvPr id="0" name=""/>
        <dsp:cNvSpPr/>
      </dsp:nvSpPr>
      <dsp:spPr>
        <a:xfrm>
          <a:off x="606310" y="0"/>
          <a:ext cx="6871516" cy="581760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0978D48-3FD5-F841-9B7D-AE2752282C80}">
      <dsp:nvSpPr>
        <dsp:cNvPr id="0" name=""/>
        <dsp:cNvSpPr/>
      </dsp:nvSpPr>
      <dsp:spPr>
        <a:xfrm>
          <a:off x="3732" y="1578817"/>
          <a:ext cx="2453805" cy="26599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Целевой раздел:</a:t>
          </a:r>
        </a:p>
        <a:p>
          <a:pPr lvl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цели, задачи и планируемые результаты освоения программы; </a:t>
          </a:r>
          <a:endParaRPr lang="ru-RU" sz="1200" b="1" kern="1200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lvl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принципы и подходы к организации образовательной деятельности с детьми; </a:t>
          </a:r>
          <a:endParaRPr lang="ru-RU" sz="1200" b="1" kern="1200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lvl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- 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характеристики особенностей современного ребенка дошкольного возраста.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</dsp:txBody>
      <dsp:txXfrm>
        <a:off x="123517" y="1698602"/>
        <a:ext cx="2214235" cy="2420403"/>
      </dsp:txXfrm>
    </dsp:sp>
    <dsp:sp modelId="{DECDAB3D-4F76-E343-8B71-FB04CA28D59E}">
      <dsp:nvSpPr>
        <dsp:cNvPr id="0" name=""/>
        <dsp:cNvSpPr/>
      </dsp:nvSpPr>
      <dsp:spPr>
        <a:xfrm>
          <a:off x="2673648" y="1613141"/>
          <a:ext cx="2453805" cy="2591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Содержательный раздел  представлен содержанием образования по пяти направлениям развития ребенка (образовательным областям):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социально-коммуникативное развитие;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познавательное развитие; 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речевое развитие;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художественно-эстетическое развитие;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физическое развитие.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</dsp:txBody>
      <dsp:txXfrm>
        <a:off x="2793433" y="1732926"/>
        <a:ext cx="2214235" cy="2351755"/>
      </dsp:txXfrm>
    </dsp:sp>
    <dsp:sp modelId="{A04A03C0-7BCB-EA4E-AA2D-BFDB39E823AA}">
      <dsp:nvSpPr>
        <dsp:cNvPr id="0" name=""/>
        <dsp:cNvSpPr/>
      </dsp:nvSpPr>
      <dsp:spPr>
        <a:xfrm>
          <a:off x="5418055" y="1698951"/>
          <a:ext cx="2453805" cy="25913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Организационный раздел включает в себя</a:t>
          </a: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-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 описание особенностей организации развивающей предметно-пространственной среды, </a:t>
          </a:r>
          <a:endParaRPr lang="ru-RU" sz="1200" b="1" kern="1200" dirty="0" smtClean="0">
            <a:solidFill>
              <a:srgbClr val="4A6300"/>
            </a:solidFill>
            <a:latin typeface="Times New Roman"/>
            <a:cs typeface="Times New Roman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-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обеспеченност</a:t>
          </a:r>
          <a:r>
            <a:rPr lang="ru-RU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ь</a:t>
          </a:r>
          <a:r>
            <a:rPr lang="x-none" sz="1200" b="1" kern="1200" dirty="0" smtClean="0">
              <a:solidFill>
                <a:srgbClr val="4A6300"/>
              </a:solidFill>
              <a:latin typeface="Times New Roman"/>
              <a:cs typeface="Times New Roman"/>
            </a:rPr>
            <a:t> методическими материалами и средствами обучения и воспитания.</a:t>
          </a:r>
          <a:endParaRPr lang="ru-RU" sz="1200" b="1" kern="1200" dirty="0">
            <a:solidFill>
              <a:srgbClr val="4A6300"/>
            </a:solidFill>
            <a:latin typeface="Times New Roman"/>
            <a:cs typeface="Times New Roman"/>
          </a:endParaRPr>
        </a:p>
      </dsp:txBody>
      <dsp:txXfrm>
        <a:off x="5537840" y="1818736"/>
        <a:ext cx="2214235" cy="2351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Февраль 7, 2014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Февраль 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x-none" b="1" dirty="0">
                <a:latin typeface="Arial"/>
                <a:cs typeface="Arial"/>
              </a:rPr>
              <a:t>МЫ ЖИВЕМ </a:t>
            </a:r>
            <a:r>
              <a:rPr lang="ru-RU" b="1" dirty="0" smtClean="0">
                <a:latin typeface="Arial"/>
                <a:cs typeface="Arial"/>
              </a:rPr>
              <a:t/>
            </a:r>
            <a:br>
              <a:rPr lang="ru-RU" b="1" dirty="0" smtClean="0">
                <a:latin typeface="Arial"/>
                <a:cs typeface="Arial"/>
              </a:rPr>
            </a:br>
            <a:r>
              <a:rPr lang="x-none" b="1" dirty="0" smtClean="0">
                <a:latin typeface="Arial"/>
                <a:cs typeface="Arial"/>
              </a:rPr>
              <a:t>НА </a:t>
            </a:r>
            <a:r>
              <a:rPr lang="x-none" b="1" dirty="0">
                <a:latin typeface="Arial"/>
                <a:cs typeface="Arial"/>
              </a:rPr>
              <a:t>УРАЛЕ</a:t>
            </a:r>
            <a:r>
              <a:rPr lang="ru-RU" b="1" dirty="0">
                <a:latin typeface="Arial"/>
                <a:cs typeface="Arial"/>
              </a:rPr>
              <a:t/>
            </a:r>
            <a:br>
              <a:rPr lang="ru-RU" b="1" dirty="0">
                <a:latin typeface="Arial"/>
                <a:cs typeface="Arial"/>
              </a:rPr>
            </a:br>
            <a:endParaRPr lang="ru-RU" b="1" dirty="0">
              <a:latin typeface="Arial"/>
              <a:cs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x-none" b="1" dirty="0">
                <a:latin typeface="Times New Roman"/>
                <a:cs typeface="Times New Roman"/>
              </a:rPr>
              <a:t>Образовательная программа</a:t>
            </a:r>
            <a:endParaRPr lang="ru-RU" b="1" dirty="0">
              <a:latin typeface="Times New Roman"/>
              <a:cs typeface="Times New Roman"/>
            </a:endParaRPr>
          </a:p>
          <a:p>
            <a:pPr algn="just"/>
            <a:r>
              <a:rPr lang="x-none" b="1" dirty="0">
                <a:latin typeface="Times New Roman"/>
                <a:cs typeface="Times New Roman"/>
              </a:rPr>
              <a:t>с учетом специфики национальных, социокультурных и иных условий, в которых осуществляется образовательная деятельность с детьми дошкольного возраста</a:t>
            </a:r>
            <a:endParaRPr lang="ru-RU" b="1" dirty="0">
              <a:latin typeface="Times New Roman"/>
              <a:cs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1040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42241" y="775288"/>
            <a:ext cx="7702815" cy="85776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Принципы организации образовательного процесса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4310" y="1633054"/>
            <a:ext cx="8049194" cy="4816683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принцип </a:t>
            </a:r>
            <a:r>
              <a:rPr lang="ru-RU" b="1" i="1" dirty="0" err="1">
                <a:solidFill>
                  <a:srgbClr val="4A6300"/>
                </a:solidFill>
                <a:latin typeface="Times New Roman"/>
                <a:cs typeface="Times New Roman"/>
              </a:rPr>
              <a:t>природосообразности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предполагает учет индивидуальных физических и психических особенностей ребенка, его самодеятельность (направленность на развитие творческой активности), задачи образования реализуются в определенных природных,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климатических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географических условиях, оказывающих существенное влияние на организацию и результативность воспитания и обучения ребенка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marL="68580" lvl="0" indent="0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принцип </a:t>
            </a:r>
            <a:r>
              <a:rPr lang="ru-RU" b="1" i="1" dirty="0" err="1">
                <a:solidFill>
                  <a:srgbClr val="4A6300"/>
                </a:solidFill>
                <a:latin typeface="Times New Roman"/>
                <a:cs typeface="Times New Roman"/>
              </a:rPr>
              <a:t>культуросообразности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предусматривает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необходимость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учета культурно-исторического опыта, традиций, социально-культурных отношений и практик, непосредственным образом встраиваемых в образовательный процесс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marL="68580" lvl="0" indent="0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принцип вариативност</a:t>
            </a:r>
            <a:r>
              <a:rPr lang="ru-RU" i="1" dirty="0">
                <a:solidFill>
                  <a:srgbClr val="4A6300"/>
                </a:solidFill>
                <a:latin typeface="Times New Roman"/>
                <a:cs typeface="Times New Roman"/>
              </a:rPr>
              <a:t>и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обеспечивает возможность выбора содержания образования, форм и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методов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воспитания и обучения с ориентацией на интересы и возможности каждого ребенка и учета социальной ситуации его развития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marL="68580" lvl="0" indent="0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принцип индивидуализации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опирается на то, что позиция ребенка, входяще­го в мир и осваивающего его как новое для себя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пространство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изначально творческая. Ребенок наблюдая за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взрослым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подражая ему, учится у него, но при этом выбирает то, чему ему хочется подражать и учиться. Таким образом, ребенок не является «прямым наследником» (то есть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продолжателем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чьей-то деятельности, преемником образцов, которые нужно сохранять и целостно воспроизводить), а творцом, то есть тем, кто может сам что-то создать.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Освобождаясь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от подражания, творец не свободен от познания, созидания, самовыражения, самостоятельной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деятельности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. </a:t>
            </a:r>
          </a:p>
          <a:p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961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07183" y="626829"/>
            <a:ext cx="3529769" cy="588889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Воспитание любви к малой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Родине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, родному краю осознание его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многонациональности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, многоаспектности. Формирование общей культуры личности с учетом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этнокультурной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составляющей образования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</a:p>
          <a:p>
            <a:pPr marL="68580" lvl="0" indent="0">
              <a:buNone/>
            </a:pP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Формирование духовно-нравственного отношения и чувства сопричастности к родному дому, семье, детскому саду, городу (селу), родному краю, культурному наследию своего народа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</a:p>
          <a:p>
            <a:pPr marL="68580" lvl="0" indent="0">
              <a:buNone/>
            </a:pP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Формирование бережного отношения к родной природе, окружающему миру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</a:p>
          <a:p>
            <a:pPr marL="68580" lvl="0" indent="0">
              <a:buNone/>
            </a:pP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Формирование начал культуры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здорового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образа жизни на основе национально-культурных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традиций.</a:t>
            </a: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4730804" y="1453263"/>
            <a:ext cx="3304572" cy="146315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Цели образования ребенка дошкольного возраста</a:t>
            </a:r>
            <a:b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</a:b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4736592" y="3381575"/>
            <a:ext cx="3298784" cy="258979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Успешное развитие личности возможно только в социальной, культурной, природно-климатической среде определенной 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территории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, что становится возможным при единстве целей, ценностей, межличностных отношений, видов деятельности, сфер общения отдельного человека, семьи.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63278" y="200055"/>
            <a:ext cx="362829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ЦЕЛЕВОЙ РАЗДЕЛ</a:t>
            </a: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822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778345" y="385654"/>
            <a:ext cx="7024744" cy="4936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0514" y="879276"/>
            <a:ext cx="8205528" cy="5978724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введение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краеведческого материала в работу с детьми, с учетом принципа постепенного перехода от более близкого ребенку, личностно-значимого, к менее близкому – культурно-историческим фактам, путем сохранения хронологического порядка исторических фактов и явлений и сведения их к трем временным измерениям: прошлое – настоящее – будущее;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формирование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личного отношения к фактам, событиям, явлениям в жизни города (села), Свердловской области;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создание 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условий, для активного приобщения детей к социальной действительности, повышения личностной значимости для них того, что происходит вокруг; 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осуществление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деятельного подхода в приобщении детей к истории, культуре, природе родного края, т.е. выбор самими детьми той деятельности, в которой, они хотели бы отобразить свои чувства, представления об увиденном и услышанном (творческая игра, составление рассказов, изготовление поделок,  сочинение загадок, аппликация, лепка, рисование);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создание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развивающей среды для самостоятельной и совместной деятельности взрослых и детей, которая будет способствовать развитию личности ребенка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средствами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народной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культуры, с опорой на краеведческий материал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предоставляющие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детям возможность проявить свое творчество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;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 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разнообразие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форм, методов и приемов организации образовательной деятельности с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детьми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010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41929" y="669925"/>
            <a:ext cx="7675237" cy="69783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/>
                <a:cs typeface="Times New Roman"/>
              </a:rPr>
              <a:t>Р</a:t>
            </a:r>
            <a:r>
              <a:rPr lang="ru-RU" sz="2400" b="1" dirty="0" smtClean="0">
                <a:latin typeface="Times New Roman"/>
                <a:cs typeface="Times New Roman"/>
              </a:rPr>
              <a:t>азнообразие </a:t>
            </a:r>
            <a:r>
              <a:rPr lang="ru-RU" sz="2400" b="1" dirty="0">
                <a:latin typeface="Times New Roman"/>
                <a:cs typeface="Times New Roman"/>
              </a:rPr>
              <a:t>форм, методов и приемов организации образовательной деятельности с </a:t>
            </a:r>
            <a:r>
              <a:rPr lang="ru-RU" sz="2400" b="1" dirty="0" smtClean="0">
                <a:latin typeface="Times New Roman"/>
                <a:cs typeface="Times New Roman"/>
              </a:rPr>
              <a:t>детьми</a:t>
            </a:r>
            <a:endParaRPr lang="ru-RU" sz="2400" b="1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010" y="1367763"/>
            <a:ext cx="8470671" cy="5247737"/>
          </a:xfrm>
        </p:spPr>
        <p:txBody>
          <a:bodyPr>
            <a:noAutofit/>
          </a:bodyPr>
          <a:lstStyle/>
          <a:p>
            <a:pPr lvl="0"/>
            <a:r>
              <a:rPr lang="ru-RU" sz="1800" b="1" dirty="0">
                <a:solidFill>
                  <a:srgbClr val="4A6300"/>
                </a:solidFill>
                <a:latin typeface="Times New Roman"/>
                <a:cs typeface="Times New Roman"/>
              </a:rPr>
              <a:t>детско-взрослые  проекты 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(дети – родители - педагоги</a:t>
            </a:r>
            <a:r>
              <a:rPr lang="ru-RU" sz="1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) как 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формы работы с детьми по освоению содержания образования в соответствии с психолого-педагогическими задачами тем комплексно-тематического планирования образовательного процесса;</a:t>
            </a:r>
          </a:p>
          <a:p>
            <a:pPr lvl="0"/>
            <a:r>
              <a:rPr lang="ru-RU" sz="1800" b="1" dirty="0">
                <a:solidFill>
                  <a:srgbClr val="4A6300"/>
                </a:solidFill>
                <a:latin typeface="Times New Roman"/>
                <a:cs typeface="Times New Roman"/>
              </a:rPr>
              <a:t>мини-музеи, выставки, экскурсии, детское портфолио, кейсы, акции 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(природоохранные, социальные) и т.д.;</a:t>
            </a:r>
          </a:p>
          <a:p>
            <a:pPr lvl="0"/>
            <a:r>
              <a:rPr lang="ru-RU" sz="1800" b="1" dirty="0">
                <a:solidFill>
                  <a:srgbClr val="4A6300"/>
                </a:solidFill>
                <a:latin typeface="Times New Roman"/>
                <a:cs typeface="Times New Roman"/>
              </a:rPr>
              <a:t>кружки, студии, секции краеведческой, спортивной, социальной направленности 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с учетом интересов способностей детей, потребностей заказчиков образовательных услуг (родители);</a:t>
            </a:r>
          </a:p>
          <a:p>
            <a:pPr lvl="0"/>
            <a:r>
              <a:rPr lang="ru-RU" sz="1800" b="1" dirty="0">
                <a:solidFill>
                  <a:srgbClr val="4A6300"/>
                </a:solidFill>
                <a:latin typeface="Times New Roman"/>
                <a:cs typeface="Times New Roman"/>
              </a:rPr>
              <a:t>клубные формы работы с родителями и детьми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lvl="0"/>
            <a:r>
              <a:rPr lang="ru-RU" sz="1800" b="1" dirty="0">
                <a:solidFill>
                  <a:srgbClr val="4A6300"/>
                </a:solidFill>
                <a:latin typeface="Times New Roman"/>
                <a:cs typeface="Times New Roman"/>
              </a:rPr>
              <a:t>формы партнерского сотрудничества с социальными институтами 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(школа, библиотека, поликлиника, музей, планетарий, ботанический сад, станция юннатов, станция юных техников, дом культуры, театр, филармония, дом фольклора, зоопарк, дендрарий, спортивный комплекс, стадион, ГИБДД, пожарная часть, МЧС и др.): экскурсии, целевые прогулки, </a:t>
            </a:r>
            <a:r>
              <a:rPr lang="ru-RU" sz="1800" dirty="0" err="1">
                <a:solidFill>
                  <a:srgbClr val="4A6300"/>
                </a:solidFill>
                <a:latin typeface="Times New Roman"/>
                <a:cs typeface="Times New Roman"/>
              </a:rPr>
              <a:t>гостевание</a:t>
            </a:r>
            <a:r>
              <a:rPr lang="ru-RU" sz="1800" dirty="0">
                <a:solidFill>
                  <a:srgbClr val="4A6300"/>
                </a:solidFill>
                <a:latin typeface="Times New Roman"/>
                <a:cs typeface="Times New Roman"/>
              </a:rPr>
              <a:t>, культурно-досуговая деятельность, совместные акции, проекты (на основе договора о сотрудничестве, плана совместной образовательной деятельности), конкурсы, фестивали, соревнования, дни здоровья.</a:t>
            </a:r>
          </a:p>
          <a:p>
            <a:endParaRPr lang="ru-RU"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1642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2" y="794809"/>
            <a:ext cx="7024744" cy="46570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Содержательные блоки 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2" y="1531262"/>
            <a:ext cx="7267113" cy="430136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b="1" i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Моя семья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lvl="0" algn="just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Формировать познавательный интерес к истории своей семьи, ее родословной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.</a:t>
            </a:r>
          </a:p>
          <a:p>
            <a:pPr marL="68580" lvl="0" indent="0">
              <a:buNone/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lvl="0" algn="just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Воспитывать чувство родовой чести, привязанности, сопричастности к общим делам, любви и уважения к членам семьи.</a:t>
            </a:r>
          </a:p>
          <a:p>
            <a:pPr marL="68580" indent="0">
              <a:buNone/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8423" y="124389"/>
            <a:ext cx="2874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Задачи </a:t>
            </a:r>
            <a:endParaRPr lang="ru-RU" sz="2400" b="1" cap="al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06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2" y="794809"/>
            <a:ext cx="7024744" cy="46570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Содержательные блоки 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914" y="1531262"/>
            <a:ext cx="8179877" cy="5135330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ru-RU" sz="2800" b="1" i="1" u="sng" dirty="0">
                <a:solidFill>
                  <a:srgbClr val="4A6300"/>
                </a:solidFill>
                <a:latin typeface="Times New Roman"/>
                <a:cs typeface="Times New Roman"/>
              </a:rPr>
              <a:t>Моя малая Родина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Развивать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у детей интерес к родному городу (селу): к улицам, районам, достопримечательностям: культурных учреждениях, промышленных центров, памятников зодчества, архитектуре, истории, событиям прошлого и настоящего; к символике (герб, флаг, гимн), традициям.</a:t>
            </a: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Развивать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способность чувствовать красоту природы, </a:t>
            </a:r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архитектуры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своей малой родины и эмоционально откликаться на нее.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Содействовать становлению желания принимать участие в </a:t>
            </a:r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традициях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города (села), горожан (сельчан), культурных мероприятиях, социальных, природоохранных акциях.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Развивать чувство гордости, бережное отношение к родному городу (селу).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Расширять представления детей о том, что делает малую родину (город село) красивым.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Познакомить детей с жизнью и творчеством некоторых </a:t>
            </a:r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знаменитых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людей своего города (села).</a:t>
            </a:r>
          </a:p>
          <a:p>
            <a:endParaRPr lang="ru-RU" sz="28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8423" y="124389"/>
            <a:ext cx="2874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Задачи </a:t>
            </a:r>
            <a:endParaRPr lang="ru-RU" sz="2400" b="1" cap="al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67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2" y="794809"/>
            <a:ext cx="7024744" cy="46570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Содержательные блоки 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6888" y="1531262"/>
            <a:ext cx="8217227" cy="5023287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ru-RU" sz="2800" b="1" i="1" u="sng" dirty="0">
                <a:solidFill>
                  <a:srgbClr val="4A6300"/>
                </a:solidFill>
                <a:latin typeface="Times New Roman"/>
                <a:cs typeface="Times New Roman"/>
              </a:rPr>
              <a:t>Мой край – земля Урала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Развивать у детей интерес к родному краю как части России: культуре, истории зарождения и развития своего края; к людям, прославившим свой край в истории его становления; к людям разных национальностей, живущих в родном крае.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Раз­вивать интерес и уважение к деятельности взрослых на благо родного края, стремление участвовать в совместной со взрослыми деятельности социальной направленности.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Воспитывать патриотические и гражданские чувства: чувство восхищения достижениями человечества; чувство гордости от осознания принадлежности к носителям традиций и культуры своего края; уважительное отношение к историческим личностям, памятникам истории.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Развивать представления детей об особенностях (внешний облик, национальные костюмы, жилища, </a:t>
            </a:r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традиционные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занятия) и культурных традициях представителей разных национальностей жителей родного края - Среднего Урала.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Воспитывать чувство привязанности ребенка к родному краю, уважение к культурным традициям своего и других народов.</a:t>
            </a: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Развивать интерес детей к природным богатствам родного края, стремление сохранять их.</a:t>
            </a:r>
          </a:p>
          <a:p>
            <a:endParaRPr lang="ru-RU" sz="28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8423" y="124389"/>
            <a:ext cx="2874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Задачи </a:t>
            </a:r>
            <a:endParaRPr lang="ru-RU" sz="2400" b="1" cap="al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67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2" y="794809"/>
            <a:ext cx="7024744" cy="46570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Содержательные блоки 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563" y="1531262"/>
            <a:ext cx="8161201" cy="4967265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ru-RU" sz="2800" b="1" i="1" u="sng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Культура </a:t>
            </a:r>
            <a:r>
              <a:rPr lang="ru-RU" sz="2800" b="1" i="1" u="sng" dirty="0">
                <a:solidFill>
                  <a:srgbClr val="4A6300"/>
                </a:solidFill>
                <a:latin typeface="Times New Roman"/>
                <a:cs typeface="Times New Roman"/>
              </a:rPr>
              <a:t>и искусство народов Среднего Урала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Развивать интерес детей к народной культуре (устному народному творчеству, народной музыке, танцам, играм, </a:t>
            </a:r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игрушкам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)своего этноса, других народов и национальностей.</a:t>
            </a: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Способствовать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накоплению опыта познания ребенком причин различия и глубинного сходства этнических культур, опыта субъекта деятельности и поведения в процессе освоения культуры разных видов, обеспечивая возможность отражения полученных знаний, умений в разных видах художественно-творческой деятельности.</a:t>
            </a: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Обеспечивать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познание детьми общности нравственно-этических и эстетических ценностей, понимание причин различий в проявлени­ях материальной и духовной культуры.</a:t>
            </a: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Развивать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способность к толерантному общению, к позитивному взаимодействию с людьми разных этносов.</a:t>
            </a:r>
          </a:p>
          <a:p>
            <a:r>
              <a:rPr lang="ru-RU" sz="2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Воспитывать </a:t>
            </a:r>
            <a:r>
              <a:rPr lang="ru-RU" sz="2800" dirty="0">
                <a:solidFill>
                  <a:srgbClr val="4A6300"/>
                </a:solidFill>
                <a:latin typeface="Times New Roman"/>
                <a:cs typeface="Times New Roman"/>
              </a:rPr>
              <a:t>у детей миролюбие, принятие и понимание других людей (детей и взрослых) независимо от их расовой и национальной принадлежности, языка и других особенностей культуры.</a:t>
            </a:r>
          </a:p>
          <a:p>
            <a:pPr marL="68580" indent="0">
              <a:buNone/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8423" y="124389"/>
            <a:ext cx="2874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Задачи </a:t>
            </a:r>
            <a:endParaRPr lang="ru-RU" sz="2400" b="1" cap="al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67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448176"/>
            <a:ext cx="7024744" cy="98971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Целевые ориентиры образовательной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213" y="1437894"/>
            <a:ext cx="8179876" cy="5097981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ориентирован на сотрудничество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дружелюбен, приязненно расположен к людям, способен участвовать в общих делах, совместных действиях, деятельности с другими детьми и взрослыми; способен понимать состояния и поступки других людей, выбирать адекватные способы поведения в социальной ситуации и уметь преобразовывать ее с целью оптимизации общения с окружающими; 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обладает установкой на толерантность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способностью мириться, уживаться с тем, что является отличным, непохожим, непривычным (например, с чужим мнением, с человеком, имеющим недостатки физического развития, с людьми других национальностей и др.); с удовольствием рассказывает о своих друзьях других этносов, высказывает желание расширять круг межэтнического общения; 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знает некоторые способы налаживания межэтнического общения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 детьми других этносов и использует их при решении проблемно-игровых и реальных ситуаций взаимодействия; 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обладает чувством разумной осторожности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выполняет выработанные обществом правила поведения (на дороге, в природе, в социальной действительности);</a:t>
            </a: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4671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448176"/>
            <a:ext cx="7024744" cy="98971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Целевые ориентиры образовательной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213" y="1437894"/>
            <a:ext cx="8179876" cy="5172676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уважение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к родителям (близким людям), проявляет воспитанность и уважение по отношению к старшим и не обижает маленьких и слабых, посильно помогает им;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познавательную активность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способность и готовность расширять собственный опыт за счет удовлетворения потребности в новых знаниях, переживать радость открытия нового; умение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использовать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разнообразные источники получения информации для удовлетворения интересов, получения знаний и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содержательного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общения;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проявляет интерес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к малой родине, родному краю, их истории, необычным памятникам, зданиям; к событиям настоящего и прошлого родного края; к национальному разнообразию людей своего края, стремление к знакомству с их культурой; активно включается в проектную деятельность, самостоятельное исследование, детское коллекционирование, создание мини-музеев, связанных с прошлым и настоящим родного края;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обладает креативностью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способностью к созданию нового в рамках адекватной возрасту деятельности, к самостоятельному поиску разных способов решения одной и той же задачи; способностью выйти за пределы исходной, реальной ситуации и в процессе ее преобразования создать новый, оригинальный продукт;</a:t>
            </a:r>
          </a:p>
        </p:txBody>
      </p:sp>
    </p:spTree>
    <p:extLst>
      <p:ext uri="{BB962C8B-B14F-4D97-AF65-F5344CB8AC3E}">
        <p14:creationId xmlns:p14="http://schemas.microsoft.com/office/powerpoint/2010/main" val="46837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2" y="682482"/>
            <a:ext cx="6777317" cy="515014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программа разработана с целью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конкретизации подходов к определению целей, содержания, целевых ориентиров, определенных с учетом региональной специфики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необходимых для проектирования содержания вариативной части (части, формируемой участниками образовательных отношений) основной образовательной программы дошкольного образования, для осуществления перспективного и календарного планирования образовательной работы с детьми (рабочей программы, как компонента основной образовательной программы, разрабатываемой образовательным учреждением самостоятельно)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</a:p>
          <a:p>
            <a:pPr marL="68580" indent="0" algn="just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algn="just"/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программа «Мы живем на Урале» 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адресована работникам системы образования, реализующим основную образовательную программу дошкольного образования, родителям, воспитывающим детей в форме семейного образования</a:t>
            </a:r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 </a:t>
            </a:r>
          </a:p>
          <a:p>
            <a:endParaRPr lang="ru-RU" dirty="0">
              <a:solidFill>
                <a:srgbClr val="4A6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44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448176"/>
            <a:ext cx="7024744" cy="98971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Целевые ориентиры образовательной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213" y="1437894"/>
            <a:ext cx="8179876" cy="5097981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самостоятельность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,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способность без помощи взрослого решать адекватные возрасту задачи, находить  способы и средства реализации собственного замысла на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материале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народной культуры; самостоятельно может рассказать о малой родине, родном крае (их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достопримечательностях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природных особенностях, выдающихся людях), использует народный фольклор, песни, на­родные игры в самостоятельной и совместной деятельности, общении с другими детьми и взрослыми;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способен чувствовать прекрасное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воспринимать красоту окружающего мира (людей, природы), искусства, литературного народного, музыкального творчества;</a:t>
            </a:r>
          </a:p>
          <a:p>
            <a:r>
              <a:rPr lang="ru-MO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MO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признает здоровье как наиважнейшую ценность</a:t>
            </a:r>
            <a:r>
              <a:rPr lang="ru-MO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MO" dirty="0">
                <a:solidFill>
                  <a:srgbClr val="4A6300"/>
                </a:solidFill>
                <a:latin typeface="Times New Roman"/>
                <a:cs typeface="Times New Roman"/>
              </a:rPr>
              <a:t>человеческого бытия, проявляет готовность заботиться о своем здоровье и здоровье окружающих, соблюдать правила безопасности жизнедеятельности,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самостоятельно и эффективно решать задачи, связанные с поддержанием, укреплением и сохранением здоровья в рамках адекватной возрасту жизнедеятельности и общении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знает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название и герб своего города (поселка, села), реки (водоема), главной площади, местах отдыха; фамилии уральских писателей и названия их произведений (П.П. Бажов, Д.Н Мамин-Сибиряк); другие близлежащие населенные пункты и крупные города Урала; Урал – часть России, Екатеринбург - главный город Свердловской области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8378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448176"/>
            <a:ext cx="7024744" cy="98971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Целевые ориентиры образовательной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программы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213" y="1437894"/>
            <a:ext cx="8179876" cy="5097981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эмоциональную отзывчивость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при участии в социально значимых делах, событиях (переживает эмоции, связанные с событиями военных лет и подвигами горожан,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стремится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выразить позитивное отношение к пожилым жителям го­рода и др.);отражает свои впечатления о малой родине в предпочитаемой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деятельности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(рассказывает, изображает, воплощает образы в играх, разворачивает сюжет и т.д.)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 охотно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участвует в общих делах социально-гуманистической направленности (в подготовке концерта для ветеранов войны,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посадке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деревьев на участке, в конкурсе рисунков «Мы любим нашу землю» и пр.; выражает желание в будущем (когда вырастет) трудиться на благо родной страны, защищать Родину от врагов, стараться решить не­которые социальные проблемы.</a:t>
            </a:r>
          </a:p>
          <a:p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b="1" i="1" dirty="0">
                <a:solidFill>
                  <a:srgbClr val="4A6300"/>
                </a:solidFill>
                <a:latin typeface="Times New Roman"/>
                <a:cs typeface="Times New Roman"/>
              </a:rPr>
              <a:t>обладает начальными знаниями</a:t>
            </a:r>
            <a:r>
              <a:rPr lang="ru-RU" i="1" dirty="0">
                <a:solidFill>
                  <a:srgbClr val="4A6300"/>
                </a:solidFill>
                <a:latin typeface="Times New Roman"/>
                <a:cs typeface="Times New Roman"/>
              </a:rPr>
              <a:t> о себе,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об истории своей семьи, ее родословной; об истории образования родного города (села);о том, как люди заботятся о красоте и чистоте своего города; о богатствах недр Урала (полезных ископаемых, камнях самоцветах);о природно-климатических зонах Урала (на севере - тундра, тайга, на Юге Урала – степи), о животном и растительном мире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 том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что на Урале живут люди разных национальностей; о том, что уральцы внесли большой вклад в победу нашей страны над фашистами во время Великой Отечественной войны; о промыслах и ремеслах Урала (камнерезное и ювелирное искусство; </a:t>
            </a:r>
            <a:r>
              <a:rPr lang="ru-RU" dirty="0" err="1">
                <a:solidFill>
                  <a:srgbClr val="4A6300"/>
                </a:solidFill>
                <a:latin typeface="Times New Roman"/>
                <a:cs typeface="Times New Roman"/>
              </a:rPr>
              <a:t>каслинское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литье, ограды и решетки города Екатеринбурга; уральская роспись на бересте, металле, керамической посуде);</a:t>
            </a: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7708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1040264" y="685900"/>
            <a:ext cx="7024744" cy="725394"/>
          </a:xfrm>
        </p:spPr>
        <p:txBody>
          <a:bodyPr>
            <a:noAutofit/>
          </a:bodyPr>
          <a:lstStyle/>
          <a:p>
            <a:pPr algn="ctr"/>
            <a:r>
              <a:rPr lang="x-none" sz="24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Содержание образовательной работы </a:t>
            </a:r>
            <a:r>
              <a:rPr lang="ru-RU" sz="2400" b="1" cap="all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 </a:t>
            </a:r>
            <a:r>
              <a:rPr lang="ru-RU" sz="24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детьми</a:t>
            </a:r>
            <a:r>
              <a:rPr lang="ru-RU" sz="2400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35713" y="1285463"/>
            <a:ext cx="3057148" cy="639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</a:t>
            </a:r>
          </a:p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3-5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11552" y="1925226"/>
            <a:ext cx="3651427" cy="4584361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dirty="0" smtClean="0">
                <a:latin typeface="Times New Roman"/>
                <a:cs typeface="Times New Roman"/>
              </a:rPr>
              <a:t>Способствовать </a:t>
            </a:r>
            <a:r>
              <a:rPr lang="ru-RU" dirty="0">
                <a:latin typeface="Times New Roman"/>
                <a:cs typeface="Times New Roman"/>
              </a:rPr>
              <a:t>неуклонному развитию познавательной и эмоциональной сферы ребенка, обогащению личного опыта, самостоятельности и ощущению единой дружной семьи, радости общения со сверстниками и взрослыми в детском саду, семье.</a:t>
            </a:r>
          </a:p>
          <a:p>
            <a:pPr lvl="0"/>
            <a:r>
              <a:rPr lang="ru-RU" dirty="0">
                <a:latin typeface="Times New Roman"/>
                <a:cs typeface="Times New Roman"/>
              </a:rPr>
              <a:t>Способствовать развитию познавательной, речевой активности ребенка, обогащать его представления о людях, предметах и явлениях ближайшего окружения (дом, семья, детский сад, город (село).</a:t>
            </a:r>
          </a:p>
          <a:p>
            <a:pPr lvl="0"/>
            <a:r>
              <a:rPr lang="ru-RU" dirty="0">
                <a:latin typeface="Times New Roman"/>
                <a:cs typeface="Times New Roman"/>
              </a:rPr>
              <a:t>Воспитывать доброжелательное отношение ребенка к миру ближайшего окружения, эмоциональную отзывчивость на состояние близких (других) людей, добрые чувства к животным и растениям ближайшего природного и социального окружения.</a:t>
            </a:r>
          </a:p>
          <a:p>
            <a:pPr lvl="0"/>
            <a:r>
              <a:rPr lang="ru-RU" dirty="0">
                <a:latin typeface="Times New Roman"/>
                <a:cs typeface="Times New Roman"/>
              </a:rPr>
              <a:t>Способствовать развитию начал творческих проявлений ребенка, инте­реса к участию в игровой, познавательной, исследовательской деятельности с </a:t>
            </a:r>
            <a:r>
              <a:rPr lang="ru-RU" dirty="0" smtClean="0">
                <a:latin typeface="Times New Roman"/>
                <a:cs typeface="Times New Roman"/>
              </a:rPr>
              <a:t>элементами </a:t>
            </a:r>
            <a:r>
              <a:rPr lang="ru-RU" dirty="0">
                <a:latin typeface="Times New Roman"/>
                <a:cs typeface="Times New Roman"/>
              </a:rPr>
              <a:t>творчества, переживанию успеха и радости от реализации своих замыслов (достижений).</a:t>
            </a:r>
          </a:p>
          <a:p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009291" y="1285463"/>
            <a:ext cx="3055717" cy="639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</a:t>
            </a:r>
          </a:p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5-7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292861" y="1925226"/>
            <a:ext cx="4456450" cy="4584362"/>
          </a:xfrm>
        </p:spPr>
        <p:txBody>
          <a:bodyPr>
            <a:noAutofit/>
          </a:bodyPr>
          <a:lstStyle/>
          <a:p>
            <a:pPr lvl="0" algn="just"/>
            <a:r>
              <a:rPr lang="ru-RU" sz="900" dirty="0">
                <a:latin typeface="Times New Roman"/>
                <a:cs typeface="Times New Roman"/>
              </a:rPr>
              <a:t>Воспитывать чувство малой родины, уважения к культуре народов разных национальностей, населяющих Средний Урал, своего этноса, приобщение к народным традициям, обогащение нравственного опыта ребенка.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Способствовать восприятию этнокультурных и общечеловеческих ценностей, развитию познавательных способностей, эмоциональной отзывчивости на основе  первичных представлений о природных, исторических, культурных достопримечательностях Уральского региона, развивать интерес к событиям прошлого и настоящего; формировать чувство гордости, бережное отношение к родному городу (селу), краю.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Развивать способность чувствовать красоту природы, архитекту­ры своего города (села), родного края и эмоционально откликаться на нее.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Развивать у ребенка умения выделять позитивные события в жизни родного города (села), края, видеть положительные изменения, происходящие в родном городе (селе); раз­вивать интерес и уважение к деятельности взрослых на благо родного края, стремление участвовать в совместной со взрослыми деятельности социальной, природоохранной направленности.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Развивать способность к толерантному общению, к позитивному взаимодействию с людьми разных стран и этносов.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Обеспечить накопление опыта субъекта деятельности и пове­дения в процессе освоения культуры разных видов, в частности на­родной культуры и искусства. Поддерживать интерес к народной культуре своего края (устному народному творчеству, народной музыке, танцам, играм, иг­рушкам).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Способствовать углублению представлений ребенка о пользе местных факторов закаливания, о рациональном питании, режиме жизни, о зависимости между особенностями климата Среднего Урала, погодных условий и образом жизни, о способах поддержания здоровья человека.</a:t>
            </a:r>
          </a:p>
          <a:p>
            <a:pPr lvl="0" algn="just"/>
            <a:r>
              <a:rPr lang="ru-RU" sz="900" dirty="0">
                <a:latin typeface="Times New Roman"/>
                <a:cs typeface="Times New Roman"/>
              </a:rPr>
              <a:t>Воспитывать осторожное и осмотрительное отношение ребенка к потен­циально опасным для человека ситуациям в быту, на улице, в природе, на дороге, в транспорте.</a:t>
            </a:r>
          </a:p>
          <a:p>
            <a:endParaRPr lang="ru-RU" sz="900" dirty="0"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45151" y="991"/>
            <a:ext cx="3574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Задачи воспитания и обучения </a:t>
            </a:r>
            <a:endParaRPr lang="ru-RU" dirty="0">
              <a:solidFill>
                <a:schemeClr val="bg2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7708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1040264" y="685899"/>
            <a:ext cx="7024744" cy="919445"/>
          </a:xfrm>
        </p:spPr>
        <p:txBody>
          <a:bodyPr>
            <a:noAutofit/>
          </a:bodyPr>
          <a:lstStyle/>
          <a:p>
            <a:pPr algn="ctr"/>
            <a:r>
              <a:rPr lang="x-none" sz="28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Содержание образовательной работы </a:t>
            </a:r>
            <a:r>
              <a:rPr lang="ru-RU" sz="2800" b="1" cap="all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 </a:t>
            </a:r>
            <a:r>
              <a:rPr lang="ru-RU" sz="28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детьми</a:t>
            </a:r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35713" y="1605344"/>
            <a:ext cx="3057148" cy="639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</a:t>
            </a:r>
          </a:p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3-5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93913" y="2245106"/>
            <a:ext cx="4339376" cy="461289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Способствовать </a:t>
            </a:r>
            <a:r>
              <a:rPr lang="x-none" sz="1200" dirty="0">
                <a:latin typeface="Times New Roman"/>
                <a:cs typeface="Times New Roman"/>
              </a:rPr>
              <a:t>освоению ребенком простейших правил народных </a:t>
            </a:r>
            <a:r>
              <a:rPr lang="x-none" sz="1200" dirty="0" smtClean="0">
                <a:latin typeface="Times New Roman"/>
                <a:cs typeface="Times New Roman"/>
              </a:rPr>
              <a:t>подвижных игр</a:t>
            </a:r>
            <a:r>
              <a:rPr lang="x-none" sz="1200" dirty="0">
                <a:latin typeface="Times New Roman"/>
                <a:cs typeface="Times New Roman"/>
              </a:rPr>
              <a:t>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 </a:t>
            </a:r>
            <a:r>
              <a:rPr lang="x-none" sz="1200" dirty="0">
                <a:latin typeface="Times New Roman"/>
                <a:cs typeface="Times New Roman"/>
              </a:rPr>
              <a:t>Создать условия для ознакомления ребенка со спортивными упражнения народов Среднего Урала, обогащая его двигательный опыт: ходьба на лыжах, катание на санках, скольжение по ледяным дорожкам.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Воспитывать </a:t>
            </a:r>
            <a:r>
              <a:rPr lang="x-none" sz="1200" dirty="0">
                <a:latin typeface="Times New Roman"/>
                <a:cs typeface="Times New Roman"/>
              </a:rPr>
              <a:t>потребность вступать в общение с взрослым и другими детьми при выполнении спортивных упражнений, в народных подвижных играх.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Создать </a:t>
            </a:r>
            <a:r>
              <a:rPr lang="x-none" sz="1200" dirty="0">
                <a:latin typeface="Times New Roman"/>
                <a:cs typeface="Times New Roman"/>
              </a:rPr>
              <a:t>условия для приобщения ребенка к правилам безопасного, здоровьесберегающего поведения дома, в детском саду, на улице, на водоеме, на дороге, осмотрительного отношения к потенциально опасным для человека ситуациям.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Создать </a:t>
            </a:r>
            <a:r>
              <a:rPr lang="x-none" sz="1200" dirty="0">
                <a:latin typeface="Times New Roman"/>
                <a:cs typeface="Times New Roman"/>
              </a:rPr>
              <a:t>условия для активного накопления ребенком первичных представлений о строении тела человека, его основных частях, их назначении, правилах ухода за ними, умения обращаться за помощью в ситуациях, угрожающих здоровью.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x-none" sz="1200" dirty="0" smtClean="0">
                <a:latin typeface="Times New Roman"/>
                <a:cs typeface="Times New Roman"/>
              </a:rPr>
              <a:t>Поддержать </a:t>
            </a:r>
            <a:r>
              <a:rPr lang="x-none" sz="1200" dirty="0">
                <a:latin typeface="Times New Roman"/>
                <a:cs typeface="Times New Roman"/>
              </a:rPr>
              <a:t>собственную созидательную активность ребенка, его способность самостоятельно решать актуальные проблемы и задачи безопасного, разумного поведения в разных ситуациях.</a:t>
            </a:r>
            <a:endParaRPr lang="ru-RU" sz="1200" dirty="0"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ru-RU" sz="1200" dirty="0" smtClean="0">
                <a:latin typeface="Times New Roman"/>
                <a:cs typeface="Times New Roman"/>
              </a:rPr>
              <a:t>Способствовать </a:t>
            </a:r>
            <a:r>
              <a:rPr lang="ru-RU" sz="1200" dirty="0">
                <a:latin typeface="Times New Roman"/>
                <a:cs typeface="Times New Roman"/>
              </a:rPr>
              <a:t>самостоятельному переносу в игру правила здоровьесберегающего поведения.</a:t>
            </a:r>
          </a:p>
          <a:p>
            <a:pPr marL="0">
              <a:spcBef>
                <a:spcPts val="0"/>
              </a:spcBef>
            </a:pPr>
            <a:endParaRPr lang="ru-RU" sz="1200" dirty="0">
              <a:latin typeface="Times New Roman"/>
              <a:cs typeface="Times New Roman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009291" y="1605343"/>
            <a:ext cx="3055717" cy="639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</a:t>
            </a:r>
          </a:p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5-7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00992" y="2245106"/>
            <a:ext cx="3977759" cy="4264482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/>
                <a:cs typeface="Times New Roman"/>
              </a:rPr>
              <a:t>Развивать </a:t>
            </a:r>
            <a:r>
              <a:rPr lang="ru-RU" sz="1400" dirty="0">
                <a:latin typeface="Times New Roman"/>
                <a:cs typeface="Times New Roman"/>
              </a:rPr>
              <a:t>двигательный опыт ребенка с использованием средств ближайшего природного  и социального окружения, стимулировать двигательную активность, стремление к самостоятельности, к соблюдению правил, через подвижные игры народов Урала.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Формировать </a:t>
            </a:r>
            <a:r>
              <a:rPr lang="ru-RU" sz="1400" dirty="0">
                <a:latin typeface="Times New Roman"/>
                <a:cs typeface="Times New Roman"/>
              </a:rPr>
              <a:t>полезные привычки здорового образа жизни с использованием местных природных факторов. Познакомить ребенка с определенными качествами полезных продуктов.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Развивать </a:t>
            </a:r>
            <a:r>
              <a:rPr lang="ru-RU" sz="1400" dirty="0">
                <a:latin typeface="Times New Roman"/>
                <a:cs typeface="Times New Roman"/>
              </a:rPr>
              <a:t>творчество и инициативу, добиваясь выразительного и вариативного выполнения движений в традиционных для Урала спортивных играх и упражнениях.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Развивать </a:t>
            </a:r>
            <a:r>
              <a:rPr lang="ru-RU" sz="1400" dirty="0">
                <a:latin typeface="Times New Roman"/>
                <a:cs typeface="Times New Roman"/>
              </a:rPr>
              <a:t>представления ребенка о пользе закаливания, режиме жизни, о зависимости между особенностями климата Среднего Урала, погодных условий</a:t>
            </a:r>
            <a:r>
              <a:rPr lang="ru-RU" sz="1400" dirty="0" smtClean="0">
                <a:latin typeface="Times New Roman"/>
                <a:cs typeface="Times New Roman"/>
              </a:rPr>
              <a:t>.</a:t>
            </a:r>
            <a:endParaRPr lang="ru-RU" sz="1400" dirty="0">
              <a:latin typeface="Times New Roman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00993" y="139490"/>
            <a:ext cx="339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ОО </a:t>
            </a:r>
            <a:r>
              <a:rPr lang="x-none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«Физическое </a:t>
            </a:r>
            <a:r>
              <a:rPr lang="x-none" sz="2000" b="1" dirty="0">
                <a:solidFill>
                  <a:srgbClr val="DFF7AE"/>
                </a:solidFill>
                <a:latin typeface="Times New Roman"/>
                <a:cs typeface="Times New Roman"/>
              </a:rPr>
              <a:t>развитие»</a:t>
            </a:r>
            <a:endParaRPr lang="ru-RU" sz="2000" dirty="0">
              <a:solidFill>
                <a:srgbClr val="DFF7A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6940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1040264" y="685899"/>
            <a:ext cx="7024744" cy="919445"/>
          </a:xfrm>
        </p:spPr>
        <p:txBody>
          <a:bodyPr>
            <a:noAutofit/>
          </a:bodyPr>
          <a:lstStyle/>
          <a:p>
            <a:pPr algn="ctr"/>
            <a:r>
              <a:rPr lang="x-none" sz="28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Содержание образовательной работы </a:t>
            </a:r>
            <a:r>
              <a:rPr lang="ru-RU" sz="2800" b="1" cap="all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 </a:t>
            </a:r>
            <a:r>
              <a:rPr lang="ru-RU" sz="2800" b="1" cap="all" dirty="0">
                <a:solidFill>
                  <a:srgbClr val="4A6300"/>
                </a:solidFill>
                <a:latin typeface="Times New Roman"/>
                <a:cs typeface="Times New Roman"/>
              </a:rPr>
              <a:t>детьми</a:t>
            </a:r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29192" y="1605344"/>
            <a:ext cx="3763669" cy="32787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3-5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9192" y="2032000"/>
            <a:ext cx="3932385" cy="4430889"/>
          </a:xfrm>
        </p:spPr>
        <p:txBody>
          <a:bodyPr>
            <a:normAutofit fontScale="40000" lnSpcReduction="20000"/>
          </a:bodyPr>
          <a:lstStyle/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учет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функциональных и адаптационных возможностей ребенка;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удовлетворение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биологической потребности ребенка в движении;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поддержку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 развитие всех систем и функций организма ребенка через специально подобранные комплексы физических упражнений и игр, закаливающие процедуры;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интеграцию движений тела и сенсорных процессов анализаторов: слушание, ориентация, осязание, тонкая моторика кисти и речевого аппарата, через сенсомоторное развитие ребенка; 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поддержку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интереса ребенка к народным подвижным играм, играм-забавам, играм-развлечениям;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внимательное наблюдение за самочувствием каждого ребенка на занятиях, его реакцией на нагрузку, на новые упражнения;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корректировку движения и осанки каждого ребенка, который в этом нуждается;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использование игровых образов и воображаемых ситуаций (животных, растений, воды, ветра и др.), поддержку и стимулирование стремления ребенка к творческому самовыражению и импровизации в движении (мимике, пантомимике);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варьирование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нагрузки в соответствии с состоянием здоровья и темпом физического развития ребенка на основе медицинских показаний и наблюдений за их самочувствием;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развитие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 тренировку всех систем и функций организма ребенка через специально подобранные комплексы физических упражнений и игр;</a:t>
            </a:r>
          </a:p>
          <a:p>
            <a:pPr marL="265113" indent="-195263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упражнения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на освоение ребенком языка эмоций, элементов техники выразительных движений (гаммы переживаний, настроений); на приобретение навыков  </a:t>
            </a:r>
            <a:r>
              <a:rPr lang="ru-RU" dirty="0" err="1">
                <a:solidFill>
                  <a:srgbClr val="4A6300"/>
                </a:solidFill>
                <a:latin typeface="Times New Roman"/>
                <a:cs typeface="Times New Roman"/>
              </a:rPr>
              <a:t>саморасслабления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 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265113" indent="-195263">
              <a:buNone/>
            </a:pP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811889" y="1605344"/>
            <a:ext cx="3513667" cy="32787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5-7 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152" y="1933222"/>
            <a:ext cx="4033600" cy="4629289"/>
          </a:xfrm>
        </p:spPr>
        <p:txBody>
          <a:bodyPr>
            <a:noAutofit/>
          </a:bodyPr>
          <a:lstStyle/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учет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интересов, склонностей, способностей детей к двигательной деятельности;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формирование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подгрупп детей на основе состояния их здоровья и темпов физического развития, их функционального состояния в соответствии с медицинскими показаниями;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варьирование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нагрузки и содержания занятий в соответствии с индивидуальными особенностями каждого ребенка (используют физические упражнения в различных вариантах и сочетаниях, различные исходные положения - сидя, стоя, лежа и т.п.);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создание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условий для проявления детьми </a:t>
            </a:r>
            <a:r>
              <a:rPr lang="ru-RU" sz="800" dirty="0" err="1">
                <a:solidFill>
                  <a:srgbClr val="4A6300"/>
                </a:solidFill>
                <a:latin typeface="Times New Roman"/>
                <a:cs typeface="Times New Roman"/>
              </a:rPr>
              <a:t>здоровьесберегающей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 компетентности, инициирование самостоятельности и актив­ности детей в </a:t>
            </a:r>
            <a:r>
              <a:rPr lang="ru-RU" sz="800" dirty="0" err="1">
                <a:solidFill>
                  <a:srgbClr val="4A6300"/>
                </a:solidFill>
                <a:latin typeface="Times New Roman"/>
                <a:cs typeface="Times New Roman"/>
              </a:rPr>
              <a:t>здоровьесберегающем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 поведении;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обсуждение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правил и способов безопасного поведения в быту, природе, на улице, в городе, в общении с незнакомыми людьми; 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показ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приемов оказания элементарной первой помощи при травмах, ушибах, первых признаках недомогания; 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ознакомление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с правилами обращения за помощью в опасных ситуациях, номер телефона вызова экстренной помощи;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использование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авторских и народных (традиционных) детских игр, приуроченных к разным временам года; организацию участия детей в празднично-игровых забавах, игрищах, спортивных игровых соревнованиях;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расширение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репертуара традиционных игр, развивающих не только ловкость, быстроту реакции, но и систему взаимодействия играющих, понимание ситуации, смекалку;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стимулирование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ребенка к самовыражению и импровизации; 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использование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выразительно - </a:t>
            </a:r>
            <a:r>
              <a:rPr lang="ru-RU" sz="800" dirty="0" err="1">
                <a:solidFill>
                  <a:srgbClr val="4A6300"/>
                </a:solidFill>
                <a:latin typeface="Times New Roman"/>
                <a:cs typeface="Times New Roman"/>
              </a:rPr>
              <a:t>отобразительных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 средств, с помощью которых можно передать характер движений, отношение к самому себе и к миру - плавные, сильные, охранительные, точные, </a:t>
            </a:r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согласованные;</a:t>
            </a:r>
            <a:endParaRPr lang="ru-RU" sz="8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включение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проектировочных и регулирующих действий, проектирования последовательности в выполнении замысла;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включение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движения, создающего художественный, выразительный образ - в пластике,  подвижных играх и т.п.;</a:t>
            </a:r>
          </a:p>
          <a:p>
            <a:pPr marL="0" indent="69850"/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включение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регулятивных движений обеспечивающих смену активных движений и отдыха, двигательной активности, способов </a:t>
            </a:r>
            <a:r>
              <a:rPr lang="ru-RU" sz="800" dirty="0" err="1" smtClean="0">
                <a:solidFill>
                  <a:srgbClr val="4A6300"/>
                </a:solidFill>
                <a:latin typeface="Times New Roman"/>
                <a:cs typeface="Times New Roman"/>
              </a:rPr>
              <a:t>саморегуляции</a:t>
            </a:r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; </a:t>
            </a:r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корректирующих </a:t>
            </a:r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движений</a:t>
            </a:r>
          </a:p>
          <a:p>
            <a:pPr marL="0" indent="69850"/>
            <a:r>
              <a:rPr lang="ru-RU" sz="800" dirty="0">
                <a:solidFill>
                  <a:srgbClr val="4A6300"/>
                </a:solidFill>
                <a:latin typeface="Times New Roman"/>
                <a:cs typeface="Times New Roman"/>
              </a:rPr>
              <a:t>и</a:t>
            </a:r>
            <a:r>
              <a:rPr lang="ru-RU" sz="8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 др.</a:t>
            </a:r>
            <a:endParaRPr lang="ru-RU" sz="8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00993" y="139490"/>
            <a:ext cx="339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ОО </a:t>
            </a:r>
            <a:r>
              <a:rPr lang="x-none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«Физическое </a:t>
            </a:r>
            <a:r>
              <a:rPr lang="x-none" sz="2000" b="1" dirty="0">
                <a:solidFill>
                  <a:srgbClr val="DFF7AE"/>
                </a:solidFill>
                <a:latin typeface="Times New Roman"/>
                <a:cs typeface="Times New Roman"/>
              </a:rPr>
              <a:t>развитие»</a:t>
            </a:r>
            <a:endParaRPr lang="ru-RU" sz="2000" dirty="0">
              <a:solidFill>
                <a:srgbClr val="DFF7A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7708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92667" y="858331"/>
            <a:ext cx="7475567" cy="397558"/>
          </a:xfrm>
        </p:spPr>
        <p:txBody>
          <a:bodyPr>
            <a:noAutofit/>
          </a:bodyPr>
          <a:lstStyle/>
          <a:p>
            <a:r>
              <a:rPr lang="x-none" sz="2400" b="1" dirty="0">
                <a:solidFill>
                  <a:srgbClr val="4A6300"/>
                </a:solidFill>
                <a:latin typeface="Times New Roman"/>
                <a:cs typeface="Times New Roman"/>
              </a:rPr>
              <a:t>Целевые ориентиры образовательной деятельности</a:t>
            </a:r>
            <a:r>
              <a:rPr lang="x-none" sz="24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24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3778" y="1271787"/>
            <a:ext cx="3556000" cy="421546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3-5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667" y="1792111"/>
            <a:ext cx="3995910" cy="4698999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интерес к подвижным и спортивным народным играм, традиционным для Урала;  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инициативность в общении с другими детьми и взрослым во время участия в народных подвижных играх;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проявляет интерес к правилам здоровьесберегающего и безопасного поведения;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стремится соблюдать элементарные пра­вила здорового и безопасного образа жизни;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имеет элементарные представления о том, что такое здоровый человек, что помогает нам быть здоро­выми;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с интересом изучает себя, наблюдает за своим здоровьем;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проявляют стремление узнавать от взрослого некоторые сведения о своем организме, о функциониро­вании отдельных органов;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прислушивается к взрослому при объяснении причин возникновения опасных ситуаций, подтверждает согласие, понимание, проявляет стремление выполнять правила безопасного поведения;</a:t>
            </a: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отражает в 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подвижных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играх различные образы, проявляет интерес к обыгрыванию действий сказочных персонажей, героев детских стихов, песен;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проявляет элементарное творчество в двигательной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деятельности (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видоизменяет физические и спортивные упражнения, создает комбинации из знакомых упражнений, выразительно передает образы персонажей в  народных подвижных играх)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00993" y="1255889"/>
            <a:ext cx="3539896" cy="437444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5-7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51" y="1792112"/>
            <a:ext cx="4004959" cy="496711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элементы творчества в двигательной деятельности: самостоятельно составляет простые варианты из освоенных физи­ческих упражнений и игр, через движения передает своеобразие конкретного образа, стремится к неповто­римости, индивидуальности в своих движениях;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способен придумывать композицию образно-пластического этюда по заданному сюжету, внося в нее (импровизационно) собственные детали и оригинальные «штрихи» воплощения образа;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использует в самостоятельной деятельности, организует совместно с детьми  разнообразные по содержанию подвижные игры народов Урала, способствующие развитию психофизических качеств, координации движений;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 удовольствием делится своими знаниями об основных способах обеспечения и укрепления доступными средствами физического здоровья в природных, климатических условиях конкретного места проживания, Среднего Урала;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владеет основами безопасного поведения: знает, как по­звать на помощь, обратиться за помощью к взрослому; знает свой адрес, имена родителей, их контактную информацию;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избегает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контактов с незнакомыми людьми на улице; различает неко­торые съедобные и ядовитые грибы, ягоды, травы, проявляет ос­торожность при встрече с незнакомыми животными; соблюдет пра­вила дорожного движения; поведения в транспорте;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ребенок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проявляет интерес к подвижным и спортивным, народным играм традиционным для Урала;  </a:t>
            </a:r>
          </a:p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ребенок понимает значение укрепления здоровья и безопасного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поведения.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0993" y="139490"/>
            <a:ext cx="339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ОО </a:t>
            </a:r>
            <a:r>
              <a:rPr lang="x-none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«Физическое </a:t>
            </a:r>
            <a:r>
              <a:rPr lang="x-none" sz="2000" b="1" dirty="0">
                <a:solidFill>
                  <a:srgbClr val="DFF7AE"/>
                </a:solidFill>
                <a:latin typeface="Times New Roman"/>
                <a:cs typeface="Times New Roman"/>
              </a:rPr>
              <a:t>развитие»</a:t>
            </a:r>
            <a:endParaRPr lang="ru-RU" sz="2000" dirty="0">
              <a:solidFill>
                <a:srgbClr val="DFF7A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3874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92667" y="858331"/>
            <a:ext cx="7475567" cy="397558"/>
          </a:xfrm>
        </p:spPr>
        <p:txBody>
          <a:bodyPr>
            <a:noAutofit/>
          </a:bodyPr>
          <a:lstStyle/>
          <a:p>
            <a:r>
              <a:rPr lang="x-none" sz="2400" b="1" dirty="0">
                <a:solidFill>
                  <a:srgbClr val="4A6300"/>
                </a:solidFill>
                <a:latin typeface="Times New Roman"/>
                <a:cs typeface="Times New Roman"/>
              </a:rPr>
              <a:t>Формы совместной образовательной </a:t>
            </a:r>
            <a:r>
              <a:rPr lang="x-none" sz="24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деятельности:</a:t>
            </a:r>
            <a:endParaRPr lang="ru-RU" sz="24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3778" y="1271787"/>
            <a:ext cx="3556000" cy="421546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3-5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667" y="1792111"/>
            <a:ext cx="3995910" cy="4967111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народная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подвижная игра;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спортивное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упражнение;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развивающая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ситуация;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игра-экспериментирование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игра-история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игра-путешествие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дидактическая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игра;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проблемные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игровые ситуации связанные с безопасной жизнедеятельностью человека;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увлекательные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конкурсы;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игровые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познавательные ситуации;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беседа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ситуационная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задача;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чтение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народных потешек и стихотворений;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экскурсия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простейшая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поисковая деятельность;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обсуждение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опасных для здоровья и жизни ситуациях;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совместная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выработка правил поведения;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простейшая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проектная деятельность;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коллекционирование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, выставка полезных предметов (для здоровья);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оформление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рисунков, изготовление поделок по мотивами потешек, стихотворений;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иллюстрирование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простейших загадок (отгадок к ним);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обсуждение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с ребенком особенностей поведения в быту, в детском саду, на улице, на дороге, в транспорте;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сюжетно-ролевая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игра;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образная игра-импровизация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форма совместной дея­тельности взрослого и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ребенка, 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которая планируется и организуется взрослым с целью решения определенных задач обучения и воспитания с учетом возрастных особенностей и интересов ребенка</a:t>
            </a: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00993" y="1255889"/>
            <a:ext cx="3539896" cy="437444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5-7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51" y="1792112"/>
            <a:ext cx="4004959" cy="4797778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дидактические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игры, моделирующие последовательность действий ребенка при организации подвижной игры, структуру спортивного упражнения;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выставки детских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или совместно подготовленных с родителями коллекций, картин, фотографий, проектов: «Полезные для здоровья предметы и вещи», «Обереги здоровья», «Наши добрые помощники» (об органах чувств) и др.;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стихи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, пословицы, поговорки о здоро­вье, закаливании, гигиене, культуре 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еды;</a:t>
            </a:r>
            <a:endParaRPr lang="ru-RU" sz="9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создание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чудесной книги здоровья, книги витаминов;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образовательные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ситуации и игровые тренинги, обеспечивающие углубление представлений о пра­вилах безопасного поведения и знакомство с приемами первой 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помощи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в случае травмы;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создание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наглядных пособий (моделей, плакатов, макетов, коллажей), позво­ляющих закрепить представления о правилах безопасного поведения;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тематические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конкурсы, соревнования с участием детей и родителей на темы укрепления здоровья («Папа, мама, я - 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спортивная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семья», «Солнце, воздух и вода - наши лучшие друзья», «Безопас­ная улица» и др.);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беседы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, чтение детской художественной литературы, рассматрива­ние картин, фотографий, просмотр видеофильмов, компьютерных 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презентаций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о различных видах спорта традиционных для Среднего Урала, знаменитых спорт­сменах родного города (села), края;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обсуждение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с детьми их опыта организации совместных  народных подвижных игр;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рассматривание детских фотографий родителей, 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бабушек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, дедушек, воспитателя на физкультуре, на соревнованиях; знаменитых спортсменов малой родины, родного края;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подвижные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игры народов Урала;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устное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народное творчество;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ходьба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на лыжах</a:t>
            </a: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; катание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на коньках;</a:t>
            </a:r>
          </a:p>
          <a:p>
            <a:pPr marL="0">
              <a:spcBef>
                <a:spcPts val="0"/>
              </a:spcBef>
            </a:pPr>
            <a:r>
              <a:rPr lang="x-none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x-none" sz="900" dirty="0">
                <a:solidFill>
                  <a:srgbClr val="4A6300"/>
                </a:solidFill>
                <a:latin typeface="Times New Roman"/>
                <a:cs typeface="Times New Roman"/>
              </a:rPr>
              <a:t>катание на </a:t>
            </a:r>
            <a:r>
              <a:rPr lang="x-none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санках;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x-none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скольжение</a:t>
            </a:r>
            <a:r>
              <a:rPr lang="x-none" sz="900" dirty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sz="9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элементы 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спортивных игр;</a:t>
            </a:r>
          </a:p>
          <a:p>
            <a:pPr marL="0">
              <a:spcBef>
                <a:spcPts val="0"/>
              </a:spcBef>
            </a:pPr>
            <a:r>
              <a:rPr lang="ru-RU" sz="9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краткосрочные</a:t>
            </a:r>
            <a:r>
              <a:rPr lang="ru-RU" sz="900" dirty="0">
                <a:solidFill>
                  <a:srgbClr val="4A6300"/>
                </a:solidFill>
                <a:latin typeface="Times New Roman"/>
                <a:cs typeface="Times New Roman"/>
              </a:rPr>
              <a:t>, длительные проекты.</a:t>
            </a:r>
          </a:p>
          <a:p>
            <a:pPr marL="0">
              <a:spcBef>
                <a:spcPts val="0"/>
              </a:spcBef>
            </a:pPr>
            <a:endParaRPr lang="ru-RU" sz="9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0993" y="139490"/>
            <a:ext cx="339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ОО </a:t>
            </a:r>
            <a:r>
              <a:rPr lang="x-none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«Физическое </a:t>
            </a:r>
            <a:r>
              <a:rPr lang="x-none" sz="2000" b="1" dirty="0">
                <a:solidFill>
                  <a:srgbClr val="DFF7AE"/>
                </a:solidFill>
                <a:latin typeface="Times New Roman"/>
                <a:cs typeface="Times New Roman"/>
              </a:rPr>
              <a:t>развитие»</a:t>
            </a:r>
            <a:endParaRPr lang="ru-RU" sz="2000" dirty="0">
              <a:solidFill>
                <a:srgbClr val="DFF7A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8949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92667" y="659552"/>
            <a:ext cx="7475567" cy="39755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Центры физического развития</a:t>
            </a:r>
            <a:r>
              <a:rPr lang="x-none" sz="24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24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3778" y="1088906"/>
            <a:ext cx="3556000" cy="421546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3-5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667" y="1622779"/>
            <a:ext cx="3995910" cy="5136444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/>
                <a:cs typeface="Times New Roman"/>
              </a:rPr>
              <a:t>Игровые двигательные модули.</a:t>
            </a:r>
          </a:p>
          <a:p>
            <a:r>
              <a:rPr lang="ru-RU" dirty="0">
                <a:latin typeface="Times New Roman"/>
                <a:cs typeface="Times New Roman"/>
              </a:rPr>
              <a:t>Спортивно - игровые </a:t>
            </a:r>
            <a:r>
              <a:rPr lang="ru-RU" dirty="0" err="1">
                <a:latin typeface="Times New Roman"/>
                <a:cs typeface="Times New Roman"/>
              </a:rPr>
              <a:t>мобили</a:t>
            </a:r>
            <a:r>
              <a:rPr lang="ru-RU" dirty="0">
                <a:latin typeface="Times New Roman"/>
                <a:cs typeface="Times New Roman"/>
              </a:rPr>
              <a:t>: «Коридор-стадион», дерево «</a:t>
            </a:r>
            <a:r>
              <a:rPr lang="ru-RU" dirty="0" err="1">
                <a:latin typeface="Times New Roman"/>
                <a:cs typeface="Times New Roman"/>
              </a:rPr>
              <a:t>Вырастайка</a:t>
            </a:r>
            <a:r>
              <a:rPr lang="ru-RU" dirty="0">
                <a:latin typeface="Times New Roman"/>
                <a:cs typeface="Times New Roman"/>
              </a:rPr>
              <a:t>», стена осанки.</a:t>
            </a:r>
          </a:p>
          <a:p>
            <a:r>
              <a:rPr lang="ru-RU" dirty="0">
                <a:latin typeface="Times New Roman"/>
                <a:cs typeface="Times New Roman"/>
              </a:rPr>
              <a:t>Алгоритмы и пиктограммы гигиенических процедур, одевания и раздевания. Портфолио здоровья.</a:t>
            </a:r>
          </a:p>
          <a:p>
            <a:r>
              <a:rPr lang="ru-RU" dirty="0">
                <a:latin typeface="Times New Roman"/>
                <a:cs typeface="Times New Roman"/>
              </a:rPr>
              <a:t>«Дорожка здоровья» (массажные сенсорные дорожки, коврики) атрибуты для двигательной активности, сухой бассейн.</a:t>
            </a:r>
          </a:p>
          <a:p>
            <a:r>
              <a:rPr lang="ru-RU" dirty="0" err="1">
                <a:latin typeface="Times New Roman"/>
                <a:cs typeface="Times New Roman"/>
              </a:rPr>
              <a:t>Фитомодульные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композиции </a:t>
            </a:r>
            <a:r>
              <a:rPr lang="ru-RU" dirty="0">
                <a:latin typeface="Times New Roman"/>
                <a:cs typeface="Times New Roman"/>
              </a:rPr>
              <a:t>и </a:t>
            </a:r>
            <a:r>
              <a:rPr lang="ru-RU" dirty="0" err="1">
                <a:latin typeface="Times New Roman"/>
                <a:cs typeface="Times New Roman"/>
              </a:rPr>
              <a:t>аромамедальоны</a:t>
            </a:r>
            <a:r>
              <a:rPr lang="ru-RU" dirty="0">
                <a:latin typeface="Times New Roman"/>
                <a:cs typeface="Times New Roman"/>
              </a:rPr>
              <a:t>, мешочки и  подушечки с травами</a:t>
            </a:r>
            <a:r>
              <a:rPr lang="ru-RU" dirty="0" smtClean="0">
                <a:latin typeface="Times New Roman"/>
                <a:cs typeface="Times New Roman"/>
              </a:rPr>
              <a:t>.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«Аптека на грядке» </a:t>
            </a:r>
          </a:p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и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 др.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00993" y="1057110"/>
            <a:ext cx="3539896" cy="437444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5-7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461577" y="1622778"/>
            <a:ext cx="4188533" cy="496711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Игровые двигательные модули. </a:t>
            </a:r>
          </a:p>
          <a:p>
            <a:r>
              <a:rPr lang="ru-RU" sz="14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«Тропа здоровья» (массажные сенсорные дорожки, коврики) атрибуты для двигательной активности).</a:t>
            </a:r>
          </a:p>
          <a:p>
            <a:r>
              <a:rPr lang="ru-RU" sz="14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Алгоритмы, пиктограммы закаливания, умывания, одевания и раздевания. Выставки рисунков, коллективных коллажей, аппликаций о правильном питании. Энциклопедия «Азбука здоровья» - о ценностном сохранении своего здоровья. Альбом «Кладовая матушки природы». Интерактивные пособия «Витамины»; «Чистота - залог здоровья»; «Тайны здоровья»; «Лекарственные травы»; «Азбука здоровья». Плакаты: «Эти полезные витамины»; «Закаливание»; «Мы со спортом дружим»; «Правильно заботимся о своих зубах»; «Правила гигиены». Игра «Лечим зубы»: макет с зубами, белый пластилин.</a:t>
            </a:r>
          </a:p>
          <a:p>
            <a:r>
              <a:rPr lang="ru-RU" sz="14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Дидактическая игра: «Сто шагов к здоровью»; «В стране здоровья».</a:t>
            </a:r>
          </a:p>
          <a:p>
            <a:r>
              <a:rPr lang="ru-RU" sz="14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Книжки-малышки «Стихи о здоровье придуманные детьми».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00993" y="139490"/>
            <a:ext cx="3397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ОО </a:t>
            </a:r>
            <a:r>
              <a:rPr lang="x-none" sz="2000" b="1" dirty="0" smtClean="0">
                <a:solidFill>
                  <a:srgbClr val="DFF7AE"/>
                </a:solidFill>
                <a:latin typeface="Times New Roman"/>
                <a:cs typeface="Times New Roman"/>
              </a:rPr>
              <a:t>«Физическое </a:t>
            </a:r>
            <a:r>
              <a:rPr lang="x-none" sz="2000" b="1" dirty="0">
                <a:solidFill>
                  <a:srgbClr val="DFF7AE"/>
                </a:solidFill>
                <a:latin typeface="Times New Roman"/>
                <a:cs typeface="Times New Roman"/>
              </a:rPr>
              <a:t>развитие»</a:t>
            </a:r>
            <a:endParaRPr lang="ru-RU" sz="2000" dirty="0">
              <a:solidFill>
                <a:srgbClr val="DFF7A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9935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737162"/>
            <a:ext cx="7024744" cy="58100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/>
                <a:cs typeface="Times New Roman"/>
              </a:rPr>
              <a:t>Примерное тематическое планирование </a:t>
            </a:r>
            <a:endParaRPr lang="ru-RU" sz="2800" dirty="0">
              <a:latin typeface="Times New Roman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76111" y="1302266"/>
            <a:ext cx="3693148" cy="479777"/>
          </a:xfrm>
        </p:spPr>
        <p:txBody>
          <a:bodyPr/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Младший возраст 3-5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9111" y="1782044"/>
            <a:ext cx="3090333" cy="4582067"/>
          </a:xfrm>
        </p:spPr>
        <p:txBody>
          <a:bodyPr>
            <a:normAutofit/>
          </a:bodyPr>
          <a:lstStyle/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Я, моя семья.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Мой дом, моя улица.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Любимый детский сад.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Улицы родного города (села).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Родная природа.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Всякий труд почетен.</a:t>
            </a:r>
          </a:p>
          <a:p>
            <a:pPr lvl="0"/>
            <a:r>
              <a:rPr lang="ru-RU" sz="2000" dirty="0">
                <a:solidFill>
                  <a:srgbClr val="4A6300"/>
                </a:solidFill>
                <a:latin typeface="Times New Roman"/>
                <a:cs typeface="Times New Roman"/>
              </a:rPr>
              <a:t>Истоки народной мудрости.</a:t>
            </a: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6059" y="1318165"/>
            <a:ext cx="3539497" cy="463878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Старший возраст 5-7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лет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064000" y="1782044"/>
            <a:ext cx="4586111" cy="477962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Мой родной край. 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Природные особенности Среднего Урала.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Культурные традиции народов Среднего Урала.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Символика родного города (села), 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края.</a:t>
            </a: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Памятные места.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г. Екатеринбург – столица Урала.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Путешествие в прошлое города (села), края.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Екатеринбург - город будущего.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Встречи с интересными людьми.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Ярмарка.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Сказы П.П. Бажова.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Народные праздники.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Самоцветы Урала.</a:t>
            </a:r>
          </a:p>
          <a:p>
            <a:pPr lvl="0"/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Декоративно-прикладное искусство народов Среднего Урала.</a:t>
            </a:r>
          </a:p>
          <a:p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21261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>
          <a:xfrm>
            <a:off x="1043490" y="730107"/>
            <a:ext cx="7024744" cy="595114"/>
          </a:xfrm>
        </p:spPr>
        <p:txBody>
          <a:bodyPr>
            <a:normAutofit fontScale="90000"/>
          </a:bodyPr>
          <a:lstStyle/>
          <a:p>
            <a:pPr algn="ctr"/>
            <a:r>
              <a:rPr lang="x-none" sz="2400" b="1" dirty="0">
                <a:latin typeface="Times New Roman"/>
                <a:cs typeface="Times New Roman"/>
              </a:rPr>
              <a:t>Методическое обеспечение образовательной </a:t>
            </a:r>
            <a:r>
              <a:rPr lang="x-none" sz="2400" b="1" dirty="0" smtClean="0">
                <a:latin typeface="Times New Roman"/>
                <a:cs typeface="Times New Roman"/>
              </a:rPr>
              <a:t>программы</a:t>
            </a:r>
            <a:endParaRPr lang="ru-RU" sz="2400" dirty="0">
              <a:latin typeface="Times New Roman"/>
              <a:cs typeface="Times New Roman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1557" y="1481668"/>
            <a:ext cx="8226776" cy="5065888"/>
          </a:xfrm>
        </p:spPr>
        <p:txBody>
          <a:bodyPr>
            <a:noAutofit/>
          </a:bodyPr>
          <a:lstStyle/>
          <a:p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Толстикова О.В., Савельева О.В., Иванова Т.В., </a:t>
            </a:r>
            <a:r>
              <a:rPr lang="ru-RU" sz="1200" dirty="0" err="1">
                <a:solidFill>
                  <a:srgbClr val="4A6300"/>
                </a:solidFill>
                <a:latin typeface="Times New Roman"/>
                <a:cs typeface="Times New Roman"/>
              </a:rPr>
              <a:t>Овчинникова</a:t>
            </a:r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 Т.А.,  Симонова Л.Н., </a:t>
            </a:r>
            <a:r>
              <a:rPr lang="ru-RU" sz="1200" dirty="0" err="1">
                <a:solidFill>
                  <a:srgbClr val="4A6300"/>
                </a:solidFill>
                <a:latin typeface="Times New Roman"/>
                <a:cs typeface="Times New Roman"/>
              </a:rPr>
              <a:t>Шлыкова</a:t>
            </a:r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 Н. С., </a:t>
            </a:r>
            <a:r>
              <a:rPr lang="ru-RU" sz="1200" dirty="0" err="1">
                <a:solidFill>
                  <a:srgbClr val="4A6300"/>
                </a:solidFill>
                <a:latin typeface="Times New Roman"/>
                <a:cs typeface="Times New Roman"/>
              </a:rPr>
              <a:t>Шелковкина</a:t>
            </a:r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 Н.А. Современные педагогические технологии образования детей дошкольного возраста: методическое пособие. – Екатеринбург: ИРО, 2013. – </a:t>
            </a:r>
            <a:r>
              <a:rPr lang="ru-RU" sz="12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198с.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x-none" sz="1200" b="1" u="sng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</a:t>
            </a:r>
            <a:r>
              <a:rPr lang="x-none" sz="1200" b="1" u="sng" dirty="0">
                <a:solidFill>
                  <a:srgbClr val="4A6300"/>
                </a:solidFill>
                <a:latin typeface="Times New Roman"/>
                <a:cs typeface="Times New Roman"/>
              </a:rPr>
              <a:t>область «Физическое развитие»</a:t>
            </a:r>
            <a:r>
              <a:rPr lang="x-none" sz="1200" b="1" dirty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12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Подвижные игры народов Урала. - Екатеринбург: ИРРО. – 2009. Составители: Толстикова О.В., Васюкова С. В., Морозова О.И., Воронина С.Н., Худякова Т.А., Баталова Н. А., </a:t>
            </a:r>
            <a:r>
              <a:rPr lang="ru-RU" sz="1200" dirty="0" err="1">
                <a:solidFill>
                  <a:srgbClr val="4A6300"/>
                </a:solidFill>
                <a:latin typeface="Times New Roman"/>
                <a:cs typeface="Times New Roman"/>
              </a:rPr>
              <a:t>Крючкова</a:t>
            </a:r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 Г.А.,</a:t>
            </a:r>
            <a:r>
              <a:rPr lang="ru-RU" sz="1200" dirty="0" err="1">
                <a:solidFill>
                  <a:srgbClr val="4A6300"/>
                </a:solidFill>
                <a:latin typeface="Times New Roman"/>
                <a:cs typeface="Times New Roman"/>
              </a:rPr>
              <a:t>Крыжановская</a:t>
            </a:r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 Л.А.</a:t>
            </a:r>
          </a:p>
          <a:p>
            <a:pPr lvl="0"/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Игры на асфальте. Методические рекомендации / Сост. Воронцова О., Воробьева Л.  - Екатеринбург: ИРРО. – 2009. </a:t>
            </a:r>
          </a:p>
          <a:p>
            <a:pPr marL="68580" indent="0">
              <a:buNone/>
            </a:pPr>
            <a:r>
              <a:rPr lang="x-none" sz="1200" b="1" u="sng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область «Коммуникативно-личностное развитие»</a:t>
            </a:r>
            <a:r>
              <a:rPr lang="x-none" sz="1200" b="1" i="1" u="sng" dirty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12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x-none" sz="1200" dirty="0">
                <a:solidFill>
                  <a:srgbClr val="4A6300"/>
                </a:solidFill>
                <a:latin typeface="Times New Roman"/>
                <a:cs typeface="Times New Roman"/>
              </a:rPr>
              <a:t>Азбука безопасности на дороге. Образовательная программа по формированию навыков безопасного поведения детей дошкольного возраста в дорожно-транспортных ситуациях. – Толстикова О.В., Гатченко Т.Г. - Екатеринбург: ГБОУ ДПО СО «ИРО». 2011г. – 75 с</a:t>
            </a:r>
            <a:r>
              <a:rPr lang="x-none" sz="12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x-none" sz="1200" b="1" u="sng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область «Художественное-эстетическое развитие»:</a:t>
            </a:r>
            <a:endParaRPr lang="ru-RU" sz="12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x-none" sz="1200" dirty="0">
                <a:solidFill>
                  <a:srgbClr val="4A6300"/>
                </a:solidFill>
                <a:latin typeface="Times New Roman"/>
                <a:cs typeface="Times New Roman"/>
              </a:rPr>
              <a:t>Музыкально-творческое развитие детей дошкольного возраста в музыкальной деятельности. Методическое пособие / Сост. Толстикова О.В., Мочалова Л.П., Сысоева М.С. – Екатеринбург: ИРРО, 2008. 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x-none" sz="1200" dirty="0">
                <a:solidFill>
                  <a:srgbClr val="4A6300"/>
                </a:solidFill>
                <a:latin typeface="Times New Roman"/>
                <a:cs typeface="Times New Roman"/>
              </a:rPr>
              <a:t>Козицына М.В., Мир игрушки: кукла. Интегрированная программа познавательно-творческого развития личности дошкольника. – Екатеринбург: ИРРО, 2005.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x-none" sz="1200" dirty="0">
                <a:solidFill>
                  <a:srgbClr val="4A6300"/>
                </a:solidFill>
                <a:latin typeface="Times New Roman"/>
                <a:cs typeface="Times New Roman"/>
              </a:rPr>
              <a:t>Хрестоматия для детей старшего дошкольного возраста. Литературное творчество народов Урала / Сост. Толстикова О.В. Екатеринбург: ГБОУ ДПО СО «ИРО». – 2010г. 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x-none" sz="1200" b="1" u="sng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область «Развитие речи»:</a:t>
            </a:r>
            <a:endParaRPr lang="ru-RU" sz="1200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1200" dirty="0">
                <a:solidFill>
                  <a:srgbClr val="4A6300"/>
                </a:solidFill>
                <a:latin typeface="Times New Roman"/>
                <a:cs typeface="Times New Roman"/>
              </a:rPr>
              <a:t>Предупреждение речевых нарушений детей дошкольного возраста. Методические рекомендации. / Толстикова О.В., Царева М.В., Костромина О.В. – Екатеринбург: ИРРО. – 2010. – 57 с</a:t>
            </a:r>
            <a:r>
              <a:rPr lang="ru-RU" sz="1200" dirty="0" smtClean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sz="1200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42556" y="41112"/>
            <a:ext cx="3425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«Мы живем на Урале»</a:t>
            </a:r>
            <a:endParaRPr lang="ru-RU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609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56804" y="856527"/>
            <a:ext cx="3279530" cy="5150734"/>
          </a:xfrm>
        </p:spPr>
        <p:txBody>
          <a:bodyPr>
            <a:normAutofit fontScale="47500" lnSpcReduction="20000"/>
          </a:bodyPr>
          <a:lstStyle/>
          <a:p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Пояснительная 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записка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Концепция образовательной 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программы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1.  Целевой раздел 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2. Содержательный 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раздел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3. Организационный 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раздел </a:t>
            </a:r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 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3.1 Организация развивающей предметно-пространственной </a:t>
            </a:r>
            <a:r>
              <a:rPr lang="ru-RU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с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реды 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3.2 Методическое обеспечение образовательной программы 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«</a:t>
            </a:r>
            <a:r>
              <a:rPr lang="x-none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Мы живем на Урале</a:t>
            </a:r>
            <a:r>
              <a:rPr lang="x-none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»</a:t>
            </a:r>
            <a:endParaRPr lang="ru-RU" sz="3700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 </a:t>
            </a:r>
            <a:r>
              <a:rPr lang="ru-RU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3.3 </a:t>
            </a:r>
            <a:r>
              <a:rPr lang="ru-RU" sz="37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Этнический компонент семейного </a:t>
            </a:r>
            <a:r>
              <a:rPr lang="ru-RU" sz="37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воспитания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Название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/>
                <a:cs typeface="Times New Roman"/>
              </a:rPr>
              <a:t>Содержание программы</a:t>
            </a:r>
            <a:endParaRPr lang="ru-RU" sz="3600" dirty="0">
              <a:latin typeface="Times New Roman"/>
              <a:cs typeface="Times New Roman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9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1043492" y="461665"/>
            <a:ext cx="7024744" cy="624866"/>
          </a:xfrm>
        </p:spPr>
        <p:txBody>
          <a:bodyPr>
            <a:normAutofit fontScale="90000"/>
          </a:bodyPr>
          <a:lstStyle/>
          <a:p>
            <a:r>
              <a:rPr lang="x-none" dirty="0">
                <a:latin typeface="Times New Roman"/>
                <a:cs typeface="Times New Roman"/>
              </a:rPr>
              <a:t>В образовательной программе</a:t>
            </a:r>
            <a:r>
              <a:rPr lang="x-none" dirty="0" smtClean="0">
                <a:latin typeface="Times New Roman"/>
                <a:cs typeface="Times New Roman"/>
              </a:rPr>
              <a:t>: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26271" y="1086531"/>
            <a:ext cx="7915377" cy="5547666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определены основные принципы, цели и задачи образовательной деятельности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с детьми дошкольного возраста, с сохранением для взрослого (педагога, родителей) пространства для творчества, возможности учета индивидуальных особенностей и интересов современного ребенка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lvl="0" indent="0" algn="just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представлено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содержание программы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направленное на обеспечение развития личности современного ребенка, его социализации при сохранении этнической </a:t>
            </a:r>
            <a:r>
              <a:rPr lang="ru-RU" dirty="0" err="1">
                <a:solidFill>
                  <a:srgbClr val="4A6300"/>
                </a:solidFill>
                <a:latin typeface="Times New Roman"/>
                <a:cs typeface="Times New Roman"/>
              </a:rPr>
              <a:t>самоценности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; компонентами содержания становятся толерантность, гражданственность и </a:t>
            </a:r>
            <a:r>
              <a:rPr lang="ru-RU" dirty="0" err="1">
                <a:solidFill>
                  <a:srgbClr val="4A6300"/>
                </a:solidFill>
                <a:latin typeface="Times New Roman"/>
                <a:cs typeface="Times New Roman"/>
              </a:rPr>
              <a:t>этнотолерантность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, которые могут  форми­роваться целенаправленно средствами вхождения ребенка в культуру</a:t>
            </a:r>
            <a:r>
              <a:rPr lang="ru-RU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marL="68580" indent="0" algn="just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описаны вариативные формы, способы, методы и средства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реализации образовательной программы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lvl="0" indent="0" algn="just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определены планируемые результаты 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освоения ребенком образовательной программы 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как целевые ориентиры для взрослых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  <a:endParaRPr lang="ru-RU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lvl="0" indent="0" algn="just">
              <a:buNone/>
            </a:pPr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lvl="0" algn="just"/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определены подходы к конструированию интерактивной предметно-развивающей среды</a:t>
            </a:r>
            <a:r>
              <a:rPr lang="x-none" dirty="0">
                <a:solidFill>
                  <a:srgbClr val="4A6300"/>
                </a:solidFill>
                <a:latin typeface="Times New Roman"/>
                <a:cs typeface="Times New Roman"/>
              </a:rPr>
              <a:t>, способствующей развитию и саморазвитию ребенка дошкольного </a:t>
            </a:r>
            <a:r>
              <a:rPr lang="x-none" dirty="0" smtClean="0">
                <a:solidFill>
                  <a:srgbClr val="4A6300"/>
                </a:solidFill>
                <a:latin typeface="Times New Roman"/>
                <a:cs typeface="Times New Roman"/>
              </a:rPr>
              <a:t>возраста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endParaRPr lang="ru-RU" dirty="0" smtClean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28322" y="0"/>
            <a:ext cx="34399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Концепция </a:t>
            </a:r>
            <a:r>
              <a:rPr lang="x-none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программ</a:t>
            </a:r>
            <a:r>
              <a:rPr lang="ru-RU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ы</a:t>
            </a:r>
            <a:endParaRPr lang="ru-RU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476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25617187"/>
              </p:ext>
            </p:extLst>
          </p:nvPr>
        </p:nvGraphicFramePr>
        <p:xfrm>
          <a:off x="738042" y="617799"/>
          <a:ext cx="8084137" cy="5817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8713" y="804037"/>
            <a:ext cx="420807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4A6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программы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4A6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00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3794" y="986647"/>
            <a:ext cx="7900746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Образовательная программа создана с опорой на лучшие традиции российского дошкольного образования, что нашло свое отражение в содержании основных направлений </a:t>
            </a:r>
            <a:r>
              <a:rPr lang="x-none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(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образовательных </a:t>
            </a:r>
            <a:r>
              <a:rPr lang="x-none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областей</a:t>
            </a:r>
            <a:r>
              <a:rPr lang="x-none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) развития детей, обозначенных в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ФГОС ДО</a:t>
            </a:r>
            <a:r>
              <a:rPr lang="x-none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: </a:t>
            </a:r>
            <a:r>
              <a:rPr lang="x-none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социально-коммуникативное развитие; познавательное развитие; речевое развитие; художественно-эстетическое развитие; физическое развитие, а также с учетом климатических, демографических условий, национально-культурных традиций народов Среднего Урала.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673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626829"/>
            <a:ext cx="7024744" cy="1543835"/>
          </a:xfrm>
        </p:spPr>
        <p:txBody>
          <a:bodyPr>
            <a:noAutofit/>
          </a:bodyPr>
          <a:lstStyle/>
          <a:p>
            <a:pPr algn="just"/>
            <a:r>
              <a:rPr lang="x-none" sz="2400" b="1" dirty="0">
                <a:solidFill>
                  <a:srgbClr val="4A6300"/>
                </a:solidFill>
                <a:latin typeface="Times New Roman"/>
                <a:cs typeface="Times New Roman"/>
              </a:rPr>
              <a:t>При разработке концепции и содержания образовательной программы использованы фундаментальные достижения отечественной науки в области педагогики и психологии</a:t>
            </a:r>
            <a:r>
              <a:rPr lang="x-none" sz="24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:</a:t>
            </a:r>
            <a:endParaRPr lang="ru-RU" sz="24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2" y="2323652"/>
            <a:ext cx="7024742" cy="3895148"/>
          </a:xfrm>
        </p:spPr>
        <p:txBody>
          <a:bodyPr>
            <a:normAutofit lnSpcReduction="10000"/>
          </a:bodyPr>
          <a:lstStyle/>
          <a:p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деятельностный 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подход (П.Я. Гальперин, В.В. Давыдов, А.В. Запорожец и др</a:t>
            </a:r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.);</a:t>
            </a: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научно-прикладные 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закономерности развития познавательных мотивов у детей дошкольного возраста (А.В. Запорожец, Л.А. Венгер, Н.Н. Подъяков и др</a:t>
            </a:r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.);</a:t>
            </a: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>
              <a:buNone/>
            </a:pP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r>
              <a:rPr lang="x-none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теория </a:t>
            </a:r>
            <a:r>
              <a:rPr lang="x-none" b="1" dirty="0">
                <a:solidFill>
                  <a:srgbClr val="4A6300"/>
                </a:solidFill>
                <a:latin typeface="Times New Roman"/>
                <a:cs typeface="Times New Roman"/>
              </a:rPr>
              <a:t>амплификации (А.В. Запорожец) и другие научные положения.</a:t>
            </a:r>
            <a:endParaRPr lang="ru-RU" b="1" dirty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endParaRPr lang="ru-RU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796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601253"/>
            <a:ext cx="7024744" cy="85282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Основные компоненты содержания </a:t>
            </a:r>
            <a:r>
              <a:rPr lang="ru-RU" sz="2800" b="1" dirty="0">
                <a:solidFill>
                  <a:srgbClr val="4A6300"/>
                </a:solidFill>
                <a:latin typeface="Times New Roman"/>
                <a:cs typeface="Times New Roman"/>
              </a:rPr>
              <a:t>образовательной </a:t>
            </a:r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программы: 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3276" y="1600062"/>
            <a:ext cx="7768792" cy="4684719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ознакомление с природой и культурой родного края и приобщение к народным традициям; </a:t>
            </a: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 algn="just">
              <a:buNone/>
            </a:pP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формирование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знаний о своей национальной принадлежности; </a:t>
            </a: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marL="68580" indent="0" algn="just">
              <a:buNone/>
            </a:pP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учет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региональных (природных, географических, производственных и т.д.) и этнических особенностей</a:t>
            </a:r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;</a:t>
            </a:r>
          </a:p>
          <a:p>
            <a:pPr marL="68580" indent="0" algn="just">
              <a:buNone/>
            </a:pPr>
            <a:endParaRPr lang="ru-RU" b="1" dirty="0" smtClean="0">
              <a:solidFill>
                <a:srgbClr val="4A6300"/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 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использование средств народного воспитания (устное народное творчество, музыкальный фольклор, народное декоративно-прикладное искусство и т.д.).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345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766208"/>
            <a:ext cx="7024744" cy="5229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Компоненты процесса образования детей</a:t>
            </a:r>
            <a:endParaRPr lang="ru-RU" sz="2800" b="1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8736" y="1435108"/>
            <a:ext cx="7504883" cy="481668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когнитивный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Ребенок овладевает знаниями о природе, обществе, способах деятельности, присущих его народу Это развивает этническую идентичность, формирует чувство национального достоинства и гордости от осознания принадлежности к своему народу;</a:t>
            </a:r>
          </a:p>
          <a:p>
            <a:pPr algn="just"/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аффективный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Ребенок накапливает опыт эмоционально-волевого отношения к окружающему миру, к людям другой национальности. Это развивает способность быть активным участником межкультурного диалога;</a:t>
            </a:r>
          </a:p>
          <a:p>
            <a:pPr algn="just"/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деятельностный</a:t>
            </a:r>
            <a:r>
              <a:rPr lang="ru-RU" b="1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Ребенок вооружается системой интеллектуальных и практических навыков и умений, которые влияют на формирование национального характера личности, закрепление в ней лучших качеств;</a:t>
            </a:r>
          </a:p>
          <a:p>
            <a:pPr algn="just"/>
            <a:r>
              <a:rPr lang="ru-RU" b="1" i="1" dirty="0" smtClean="0">
                <a:solidFill>
                  <a:srgbClr val="4A6300"/>
                </a:solidFill>
                <a:latin typeface="Times New Roman"/>
                <a:cs typeface="Times New Roman"/>
              </a:rPr>
              <a:t>креативный</a:t>
            </a:r>
            <a:r>
              <a:rPr lang="ru-RU" i="1" dirty="0">
                <a:solidFill>
                  <a:srgbClr val="4A6300"/>
                </a:solidFill>
                <a:latin typeface="Times New Roman"/>
                <a:cs typeface="Times New Roman"/>
              </a:rPr>
              <a:t>.</a:t>
            </a:r>
            <a:r>
              <a:rPr lang="ru-RU" dirty="0">
                <a:solidFill>
                  <a:srgbClr val="4A6300"/>
                </a:solidFill>
                <a:latin typeface="Times New Roman"/>
                <a:cs typeface="Times New Roman"/>
              </a:rPr>
              <a:t> Ребенок накапливает творческий опыт освоения народной культуры, необходимый для решения разнообразных проблем жизни и деятельности в современном обществе.</a:t>
            </a:r>
          </a:p>
          <a:p>
            <a:pPr algn="just"/>
            <a:endParaRPr lang="ru-RU" dirty="0">
              <a:solidFill>
                <a:srgbClr val="4A6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0365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Остин.thmx</Template>
  <TotalTime>189</TotalTime>
  <Words>5458</Words>
  <Application>Microsoft Macintosh PowerPoint</Application>
  <PresentationFormat>Экран (4:3)</PresentationFormat>
  <Paragraphs>326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Остин</vt:lpstr>
      <vt:lpstr>МЫ ЖИВЕМ  НА УРАЛЕ </vt:lpstr>
      <vt:lpstr>Презентация PowerPoint</vt:lpstr>
      <vt:lpstr>Содержание программы</vt:lpstr>
      <vt:lpstr>В образовательной программе:</vt:lpstr>
      <vt:lpstr>Презентация PowerPoint</vt:lpstr>
      <vt:lpstr>Презентация PowerPoint</vt:lpstr>
      <vt:lpstr>При разработке концепции и содержания образовательной программы использованы фундаментальные достижения отечественной науки в области педагогики и психологии:</vt:lpstr>
      <vt:lpstr>Основные компоненты содержания образовательной программы: </vt:lpstr>
      <vt:lpstr>Компоненты процесса образования детей</vt:lpstr>
      <vt:lpstr>Принципы организации образовательного процесса:</vt:lpstr>
      <vt:lpstr>Цели образования ребенка дошкольного возраста </vt:lpstr>
      <vt:lpstr>ЗАДАЧИ </vt:lpstr>
      <vt:lpstr>Разнообразие форм, методов и приемов организации образовательной деятельности с детьми</vt:lpstr>
      <vt:lpstr>Содержательные блоки программы</vt:lpstr>
      <vt:lpstr>Содержательные блоки программы</vt:lpstr>
      <vt:lpstr>Содержательные блоки программы</vt:lpstr>
      <vt:lpstr>Содержательные блоки программы</vt:lpstr>
      <vt:lpstr>Целевые ориентиры образовательной программы</vt:lpstr>
      <vt:lpstr>Целевые ориентиры образовательной программы</vt:lpstr>
      <vt:lpstr>Целевые ориентиры образовательной программы</vt:lpstr>
      <vt:lpstr>Целевые ориентиры образовательной программы</vt:lpstr>
      <vt:lpstr>Содержание образовательной работы с детьми </vt:lpstr>
      <vt:lpstr>Содержание образовательной работы с детьми </vt:lpstr>
      <vt:lpstr>Содержание образовательной работы с детьми </vt:lpstr>
      <vt:lpstr>Целевые ориентиры образовательной деятельности:</vt:lpstr>
      <vt:lpstr>Формы совместной образовательной деятельности:</vt:lpstr>
      <vt:lpstr>Центры физического развития:</vt:lpstr>
      <vt:lpstr>Примерное тематическое планирование </vt:lpstr>
      <vt:lpstr>Методическое обеспечение образовательной программы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ЖИВЕМ  НА УРАЛЕ </dc:title>
  <dc:creator>Ольга Толстикова</dc:creator>
  <cp:lastModifiedBy>Ольга Толстикова</cp:lastModifiedBy>
  <cp:revision>22</cp:revision>
  <dcterms:created xsi:type="dcterms:W3CDTF">2014-01-10T03:46:02Z</dcterms:created>
  <dcterms:modified xsi:type="dcterms:W3CDTF">2014-02-06T23:24:08Z</dcterms:modified>
</cp:coreProperties>
</file>