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3" r:id="rId4"/>
    <p:sldId id="276" r:id="rId5"/>
    <p:sldId id="271" r:id="rId6"/>
    <p:sldId id="272" r:id="rId7"/>
    <p:sldId id="257" r:id="rId8"/>
    <p:sldId id="274" r:id="rId9"/>
    <p:sldId id="258" r:id="rId10"/>
    <p:sldId id="285" r:id="rId11"/>
    <p:sldId id="277" r:id="rId12"/>
    <p:sldId id="278" r:id="rId13"/>
    <p:sldId id="279" r:id="rId14"/>
    <p:sldId id="280" r:id="rId15"/>
    <p:sldId id="281" r:id="rId16"/>
    <p:sldId id="286" r:id="rId17"/>
    <p:sldId id="259" r:id="rId18"/>
    <p:sldId id="282" r:id="rId19"/>
    <p:sldId id="283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84" r:id="rId28"/>
    <p:sldId id="267" r:id="rId29"/>
    <p:sldId id="275" r:id="rId30"/>
    <p:sldId id="268" r:id="rId31"/>
    <p:sldId id="269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23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Наследственные болезни человека и генная инженерия.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 Противоречие современного мира возникает между биологической организацией человека и создаваемыми им в результате научно – технической революции факторами среды, многие из которых отрицательно действуют на его здоровье». ( Доктор биологических наук -А.П.Пехов ) 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1357298"/>
            <a:ext cx="5857916" cy="442915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3" y="1357298"/>
            <a:ext cx="7215239" cy="442915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89" y="1214422"/>
            <a:ext cx="6572297" cy="478634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1" y="1071546"/>
            <a:ext cx="6500859" cy="485778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142984"/>
            <a:ext cx="7143800" cy="507209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857232"/>
            <a:ext cx="7286676" cy="514353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928670"/>
            <a:ext cx="7620000" cy="535783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Статистика: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Около 50% патологии обусловлены нарушениями в структуре и функциях наследственного аппарата.</a:t>
            </a:r>
          </a:p>
          <a:p>
            <a:r>
              <a:rPr lang="ru-RU" dirty="0" smtClean="0"/>
              <a:t>Почти каждый индивидуум является обладателем 5-10 потенциально вредных генов, передающихся потомству.</a:t>
            </a:r>
          </a:p>
          <a:p>
            <a:r>
              <a:rPr lang="ru-RU" dirty="0" smtClean="0"/>
              <a:t>Из-за генетических нарушений одно из 130 зачатий прерывается уже в первые дни развития плода.</a:t>
            </a:r>
          </a:p>
          <a:p>
            <a:r>
              <a:rPr lang="ru-RU" dirty="0" smtClean="0"/>
              <a:t>25% зародышей прекращают свое существование в более поздние сроки беременности.</a:t>
            </a:r>
          </a:p>
          <a:p>
            <a:r>
              <a:rPr lang="ru-RU" dirty="0" smtClean="0"/>
              <a:t>Сейчас на 40 новорожденных приходится один мертворожденный.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9" y="1214421"/>
            <a:ext cx="7072362" cy="4929223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 (2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1142984"/>
            <a:ext cx="6715171" cy="47149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1071546"/>
            <a:ext cx="6929486" cy="507209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Статистика: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Каждые 5 новорожденных из 100 имеют те или иные генетические дефекты, связанные с мутациями хромосом или генов.</a:t>
            </a:r>
          </a:p>
          <a:p>
            <a:r>
              <a:rPr lang="ru-RU" dirty="0" smtClean="0"/>
              <a:t>Описано около 2000 болезней человека генетической обусловленности. Одни из них очень часты, другие встречаются редко.</a:t>
            </a:r>
            <a:endParaRPr lang="ru-RU" dirty="0"/>
          </a:p>
        </p:txBody>
      </p:sp>
      <p:pic>
        <p:nvPicPr>
          <p:cNvPr id="4" name="Рисунок 3" descr="i (1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4643446"/>
            <a:ext cx="6357982" cy="1809750"/>
          </a:xfrm>
          <a:prstGeom prst="rect">
            <a:avLst/>
          </a:prstGeom>
        </p:spPr>
      </p:pic>
      <p:pic>
        <p:nvPicPr>
          <p:cNvPr id="5" name="Рисунок 4" descr="i (3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141" y="0"/>
            <a:ext cx="2428860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04088"/>
            <a:ext cx="8115328" cy="18676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Меры по предупреждению распространения вредоносных генов в популяции человека: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58204" cy="3609980"/>
          </a:xfrm>
        </p:spPr>
        <p:txBody>
          <a:bodyPr/>
          <a:lstStyle/>
          <a:p>
            <a:r>
              <a:rPr lang="ru-RU" dirty="0" smtClean="0"/>
              <a:t>Медико - генетическое консультирование;</a:t>
            </a:r>
          </a:p>
          <a:p>
            <a:r>
              <a:rPr lang="ru-RU" dirty="0" smtClean="0"/>
              <a:t>Диагностика наследственных аномалий;</a:t>
            </a:r>
          </a:p>
          <a:p>
            <a:r>
              <a:rPr lang="ru-RU" dirty="0" smtClean="0"/>
              <a:t>Изучение родословных(генеалогический метод);</a:t>
            </a:r>
          </a:p>
          <a:p>
            <a:r>
              <a:rPr lang="ru-RU" dirty="0" smtClean="0"/>
              <a:t>Выявление дефектов развития плода на ранних стадиях развития беременности и другие.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Метод амниоцентеза: забор амниотической жидкости плода между 13-18 неделями беременности для диагностики наследственных заболеваний.</a:t>
            </a:r>
          </a:p>
          <a:p>
            <a:r>
              <a:rPr lang="ru-RU" dirty="0" smtClean="0"/>
              <a:t>Метод кардинального лечения наследственных болезней: исправление дефекта с помощью обратной мутации исправляющего характера.</a:t>
            </a:r>
          </a:p>
          <a:p>
            <a:r>
              <a:rPr lang="ru-RU" dirty="0" smtClean="0"/>
              <a:t>Метод генной терапии: замена в клетке неудовлетворительного фрагмента хромосомы(гена) «лучшим» фрагментом, который должен заменить «испорченный» ген.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Генная инженерия – это: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Прикладная молекулярная генетика, которая разрабатывает методы, позволяющие целенаправленно манипулировать с генным материалом с целью создания новых или реконструирования старых генотипов.</a:t>
            </a:r>
          </a:p>
          <a:p>
            <a:r>
              <a:rPr lang="ru-RU" dirty="0" smtClean="0"/>
              <a:t>Основоположник отечественной школы в области генной инженерии – Н.П. Дубинин.</a:t>
            </a:r>
          </a:p>
          <a:p>
            <a:r>
              <a:rPr lang="ru-RU" dirty="0" smtClean="0"/>
              <a:t>Авторы : В.Д. Тимаков, Ю.А. Овчинников, А. А. Баев, В.А. Энгельгардт.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Успехи генной инженерии: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Повышение активности продуцентов биологически активных веществ (гормонов, антибиотиков, аминокислот и т. д.)</a:t>
            </a:r>
          </a:p>
          <a:p>
            <a:r>
              <a:rPr lang="ru-RU" dirty="0" smtClean="0"/>
              <a:t>Перестройка современных биотехнологических процессов производства биологически активных веществ.</a:t>
            </a:r>
          </a:p>
          <a:p>
            <a:r>
              <a:rPr lang="ru-RU" dirty="0" smtClean="0"/>
              <a:t>Улучшение вакцин, используемых для профилактики инфекционных заболеваний человека.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Успехи генной инженерии: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Создание биологических методов очистки воды и других сред, важных для жизни человека.</a:t>
            </a:r>
          </a:p>
          <a:p>
            <a:r>
              <a:rPr lang="ru-RU" dirty="0" smtClean="0"/>
              <a:t>Выделение генов из организма, синтез и их введение в организм.</a:t>
            </a:r>
          </a:p>
          <a:p>
            <a:r>
              <a:rPr lang="ru-RU" b="1" dirty="0" smtClean="0"/>
              <a:t>ПРОБЛЕМЫ:</a:t>
            </a:r>
          </a:p>
          <a:p>
            <a:r>
              <a:rPr lang="ru-RU" dirty="0" smtClean="0"/>
              <a:t>Синтезированные гены не всегда активны.</a:t>
            </a:r>
          </a:p>
          <a:p>
            <a:r>
              <a:rPr lang="ru-RU" dirty="0" smtClean="0"/>
              <a:t>Не всегда удается синтезировать гены достаточных размеров, способных кодировать белки.</a:t>
            </a:r>
          </a:p>
          <a:p>
            <a:r>
              <a:rPr lang="ru-RU" dirty="0" smtClean="0"/>
              <a:t>Не расшифрована нуклеотидная последовательность всех структур, ответственных за процессы биосинтеза белка.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Онкология – болезнь века.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Онкоген изучен В.А. Энгельгардтом.</a:t>
            </a:r>
          </a:p>
          <a:p>
            <a:r>
              <a:rPr lang="ru-RU" dirty="0" smtClean="0"/>
              <a:t>Доказано, что     есть вирусы, способные перевести его из неактивного состояния в активное состояние.</a:t>
            </a:r>
          </a:p>
          <a:p>
            <a:r>
              <a:rPr lang="ru-RU" dirty="0" smtClean="0"/>
              <a:t>Проводились опыты по вырезанию онкогена из генетического аппарата, но было установлено, что ген имеет множественное значение и попутно уходит ряд важных признаков.</a:t>
            </a:r>
          </a:p>
          <a:p>
            <a:r>
              <a:rPr lang="ru-RU" dirty="0" smtClean="0"/>
              <a:t>Идет поиск путей воздействия на снижение активности онкогена.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142984"/>
            <a:ext cx="7500989" cy="500066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генной терапии: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1969 году Д.Беквитсон выделил гены из клеток микроорганизмов.</a:t>
            </a:r>
          </a:p>
          <a:p>
            <a:r>
              <a:rPr lang="ru-RU" dirty="0" smtClean="0"/>
              <a:t>В 1971 году К. Меррил, М. Гейер, Д.Петрисиани(США) произвели введение гена в клетку с помощью бактериофага.</a:t>
            </a:r>
          </a:p>
          <a:p>
            <a:r>
              <a:rPr lang="ru-RU" dirty="0" smtClean="0"/>
              <a:t>Генная терапия  основана на введении в организм чужеродного генетического материала и , значит, представляет собой вмешательство в генотип.</a:t>
            </a:r>
          </a:p>
          <a:p>
            <a:r>
              <a:rPr lang="ru-RU" dirty="0" smtClean="0"/>
              <a:t>Здесь нужна архиосторожность.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071546"/>
            <a:ext cx="8286807" cy="528641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071546"/>
            <a:ext cx="7000924" cy="5072098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Каковы могут быть побочные эффекты?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Трудно сказать.</a:t>
            </a:r>
          </a:p>
          <a:p>
            <a:r>
              <a:rPr lang="ru-RU" dirty="0" smtClean="0"/>
              <a:t>Не всё пока в этой области изучено!</a:t>
            </a:r>
          </a:p>
          <a:p>
            <a:r>
              <a:rPr lang="ru-RU" dirty="0" smtClean="0"/>
              <a:t>В будущем может быть появятся заманчивые перспективы в лечении  наследственных болезней.</a:t>
            </a:r>
          </a:p>
          <a:p>
            <a:r>
              <a:rPr lang="ru-RU" dirty="0" smtClean="0"/>
              <a:t>А пока очередные шаги в развитии  науки.</a:t>
            </a:r>
            <a:endParaRPr lang="ru-RU" dirty="0"/>
          </a:p>
        </p:txBody>
      </p:sp>
      <p:pic>
        <p:nvPicPr>
          <p:cNvPr id="4" name="Рисунок 3" descr="i (2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6525" y="4714884"/>
            <a:ext cx="2657475" cy="2143116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ГЕНЕТИКА – НАУКА 21 века!</a:t>
            </a:r>
            <a:endParaRPr lang="ru-RU" dirty="0"/>
          </a:p>
        </p:txBody>
      </p:sp>
      <p:pic>
        <p:nvPicPr>
          <p:cNvPr id="3" name="Рисунок 2" descr="i (1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5048250"/>
            <a:ext cx="3143240" cy="1809750"/>
          </a:xfrm>
          <a:prstGeom prst="rect">
            <a:avLst/>
          </a:prstGeom>
        </p:spPr>
      </p:pic>
      <p:pic>
        <p:nvPicPr>
          <p:cNvPr id="4" name="Рисунок 3" descr="i (1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0275" y="2285992"/>
            <a:ext cx="3133725" cy="1809750"/>
          </a:xfrm>
          <a:prstGeom prst="rect">
            <a:avLst/>
          </a:prstGeom>
        </p:spPr>
      </p:pic>
      <p:pic>
        <p:nvPicPr>
          <p:cNvPr id="5" name="Рисунок 4" descr="i (2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48250"/>
            <a:ext cx="3343275" cy="1809750"/>
          </a:xfrm>
          <a:prstGeom prst="rect">
            <a:avLst/>
          </a:prstGeom>
        </p:spPr>
      </p:pic>
      <p:pic>
        <p:nvPicPr>
          <p:cNvPr id="6" name="Рисунок 5" descr="i (20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357430"/>
            <a:ext cx="3095625" cy="1809750"/>
          </a:xfrm>
          <a:prstGeom prst="rect">
            <a:avLst/>
          </a:prstGeom>
        </p:spPr>
      </p:pic>
      <p:pic>
        <p:nvPicPr>
          <p:cNvPr id="7" name="Рисунок 6" descr="i (17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1802" y="3071810"/>
            <a:ext cx="2928958" cy="192882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785794"/>
            <a:ext cx="8215371" cy="557216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1142984"/>
            <a:ext cx="6786610" cy="50006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142984"/>
            <a:ext cx="7643866" cy="507209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548718" cy="61539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Развитие атомной энергетики, синтез в гигантских масштабах новых химических соединений и внедрение их в производство, в быт, промышленное загрязнение природной среды, использование удобрений, гербицидов, пестицидов создали невиданное ранее радиационное и химическое окружение человека.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7" y="1142984"/>
            <a:ext cx="7572429" cy="51435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04088"/>
            <a:ext cx="8477280" cy="6011060"/>
          </a:xfrm>
        </p:spPr>
        <p:txBody>
          <a:bodyPr/>
          <a:lstStyle/>
          <a:p>
            <a:r>
              <a:rPr lang="ru-RU" b="1" dirty="0" smtClean="0"/>
              <a:t>Это факторы, вызывающие мутации, многие из которых вызывают у человека наследственные болезни, синдромы и аномалии.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223</TotalTime>
  <Words>625</Words>
  <PresentationFormat>Экран (4:3)</PresentationFormat>
  <Paragraphs>58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Поток</vt:lpstr>
      <vt:lpstr>Наследственные болезни человека и генная инженерия.</vt:lpstr>
      <vt:lpstr>Слайд 2</vt:lpstr>
      <vt:lpstr>Слайд 3</vt:lpstr>
      <vt:lpstr>Слайд 4</vt:lpstr>
      <vt:lpstr>Слайд 5</vt:lpstr>
      <vt:lpstr>Слайд 6</vt:lpstr>
      <vt:lpstr>Развитие атомной энергетики, синтез в гигантских масштабах новых химических соединений и внедрение их в производство, в быт, промышленное загрязнение природной среды, использование удобрений, гербицидов, пестицидов создали невиданное ранее радиационное и химическое окружение человека.</vt:lpstr>
      <vt:lpstr>Слайд 8</vt:lpstr>
      <vt:lpstr>Это факторы, вызывающие мутации, многие из которых вызывают у человека наследственные болезни, синдромы и аномалии. 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Статистика:</vt:lpstr>
      <vt:lpstr>Слайд 18</vt:lpstr>
      <vt:lpstr>Слайд 19</vt:lpstr>
      <vt:lpstr>Статистика:</vt:lpstr>
      <vt:lpstr>Меры по предупреждению распространения вредоносных генов в популяции человека:</vt:lpstr>
      <vt:lpstr>Методы:</vt:lpstr>
      <vt:lpstr>Генная инженерия – это:</vt:lpstr>
      <vt:lpstr>Успехи генной инженерии:</vt:lpstr>
      <vt:lpstr>Успехи генной инженерии:</vt:lpstr>
      <vt:lpstr>Онкология – болезнь века.</vt:lpstr>
      <vt:lpstr>Слайд 27</vt:lpstr>
      <vt:lpstr>О генной терапии:</vt:lpstr>
      <vt:lpstr>Слайд 29</vt:lpstr>
      <vt:lpstr>Каковы могут быть побочные эффекты?</vt:lpstr>
      <vt:lpstr>ГЕНЕТИКА – НАУКА 21 века!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Наследственные болезни человека и генная инженерия.</dc:title>
  <dc:creator>Надежда</dc:creator>
  <cp:lastModifiedBy>Надежда</cp:lastModifiedBy>
  <cp:revision>28</cp:revision>
  <dcterms:created xsi:type="dcterms:W3CDTF">2015-03-29T11:16:58Z</dcterms:created>
  <dcterms:modified xsi:type="dcterms:W3CDTF">2015-10-18T11:37:37Z</dcterms:modified>
</cp:coreProperties>
</file>