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4" r:id="rId4"/>
    <p:sldId id="258" r:id="rId5"/>
    <p:sldId id="285" r:id="rId6"/>
    <p:sldId id="259" r:id="rId7"/>
    <p:sldId id="260" r:id="rId8"/>
    <p:sldId id="286" r:id="rId9"/>
    <p:sldId id="262" r:id="rId10"/>
    <p:sldId id="291" r:id="rId11"/>
    <p:sldId id="263" r:id="rId12"/>
    <p:sldId id="292" r:id="rId13"/>
    <p:sldId id="264" r:id="rId14"/>
    <p:sldId id="293" r:id="rId15"/>
    <p:sldId id="265" r:id="rId16"/>
    <p:sldId id="280" r:id="rId17"/>
    <p:sldId id="281" r:id="rId18"/>
    <p:sldId id="294" r:id="rId19"/>
    <p:sldId id="282" r:id="rId20"/>
    <p:sldId id="295" r:id="rId21"/>
    <p:sldId id="266" r:id="rId22"/>
    <p:sldId id="287" r:id="rId23"/>
    <p:sldId id="267" r:id="rId24"/>
    <p:sldId id="268" r:id="rId25"/>
    <p:sldId id="269" r:id="rId26"/>
    <p:sldId id="296" r:id="rId27"/>
    <p:sldId id="288" r:id="rId28"/>
    <p:sldId id="270" r:id="rId29"/>
    <p:sldId id="289" r:id="rId30"/>
    <p:sldId id="271" r:id="rId31"/>
    <p:sldId id="297" r:id="rId32"/>
    <p:sldId id="272" r:id="rId33"/>
    <p:sldId id="273" r:id="rId34"/>
    <p:sldId id="290" r:id="rId35"/>
    <p:sldId id="274" r:id="rId36"/>
    <p:sldId id="275" r:id="rId37"/>
    <p:sldId id="276" r:id="rId38"/>
    <p:sldId id="277" r:id="rId39"/>
    <p:sldId id="278" r:id="rId40"/>
    <p:sldId id="298" r:id="rId41"/>
    <p:sldId id="279" r:id="rId42"/>
    <p:sldId id="283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37.jpeg"/><Relationship Id="rId7" Type="http://schemas.openxmlformats.org/officeDocument/2006/relationships/image" Target="../media/image4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10" Type="http://schemas.openxmlformats.org/officeDocument/2006/relationships/image" Target="../media/image23.jpeg"/><Relationship Id="rId4" Type="http://schemas.openxmlformats.org/officeDocument/2006/relationships/image" Target="../media/image38.jpeg"/><Relationship Id="rId9" Type="http://schemas.openxmlformats.org/officeDocument/2006/relationships/image" Target="../media/image35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Природа Урала.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Факультативный курс для учащихся 6-7 классов.</a:t>
            </a:r>
            <a:endParaRPr lang="ru-RU" dirty="0"/>
          </a:p>
        </p:txBody>
      </p:sp>
      <p:pic>
        <p:nvPicPr>
          <p:cNvPr id="4" name="Рисунок 3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4643446"/>
            <a:ext cx="6286544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2428868"/>
            <a:ext cx="2928926" cy="4429132"/>
          </a:xfrm>
          <a:prstGeom prst="rect">
            <a:avLst/>
          </a:prstGeom>
        </p:spPr>
      </p:pic>
      <p:pic>
        <p:nvPicPr>
          <p:cNvPr id="3" name="Рисунок 2" descr="i (1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781675" cy="43338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Красная книга Среднего Урала: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1 категория: </a:t>
            </a:r>
            <a:r>
              <a:rPr lang="ru-RU" dirty="0" smtClean="0"/>
              <a:t>виды, находящиеся под угрозой   исчезновения.</a:t>
            </a:r>
          </a:p>
          <a:p>
            <a:r>
              <a:rPr lang="ru-RU" b="1" dirty="0" smtClean="0"/>
              <a:t> 2 категория: </a:t>
            </a:r>
            <a:r>
              <a:rPr lang="ru-RU" dirty="0" smtClean="0"/>
              <a:t> уязвимые виды, численность которых быстро сокращается.</a:t>
            </a:r>
          </a:p>
          <a:p>
            <a:r>
              <a:rPr lang="ru-RU" b="1" dirty="0" smtClean="0"/>
              <a:t>3 категория</a:t>
            </a:r>
            <a:r>
              <a:rPr lang="ru-RU" dirty="0" smtClean="0"/>
              <a:t>: редкие виды.</a:t>
            </a:r>
          </a:p>
          <a:p>
            <a:r>
              <a:rPr lang="ru-RU" b="1" dirty="0" smtClean="0"/>
              <a:t>4 категория: </a:t>
            </a:r>
            <a:r>
              <a:rPr lang="ru-RU" dirty="0" smtClean="0"/>
              <a:t>виды с неопределенным статусом.</a:t>
            </a:r>
          </a:p>
          <a:p>
            <a:r>
              <a:rPr lang="ru-RU" b="1" dirty="0" smtClean="0"/>
              <a:t>34</a:t>
            </a:r>
            <a:r>
              <a:rPr lang="ru-RU" dirty="0" smtClean="0"/>
              <a:t> вида животных( </a:t>
            </a:r>
            <a:r>
              <a:rPr lang="ru-RU" b="1" dirty="0" smtClean="0"/>
              <a:t>7</a:t>
            </a:r>
            <a:r>
              <a:rPr lang="ru-RU" dirty="0" smtClean="0"/>
              <a:t> видов млекопитающих, </a:t>
            </a:r>
            <a:r>
              <a:rPr lang="ru-RU" b="1" dirty="0" smtClean="0"/>
              <a:t>19 </a:t>
            </a:r>
            <a:r>
              <a:rPr lang="ru-RU" dirty="0" smtClean="0"/>
              <a:t>видов птиц, 3 вида рептилий, </a:t>
            </a:r>
            <a:r>
              <a:rPr lang="ru-RU" b="1" dirty="0" smtClean="0"/>
              <a:t>1</a:t>
            </a:r>
            <a:r>
              <a:rPr lang="ru-RU" dirty="0" smtClean="0"/>
              <a:t> вид рыб, </a:t>
            </a:r>
            <a:r>
              <a:rPr lang="ru-RU" b="1" dirty="0" smtClean="0"/>
              <a:t>34</a:t>
            </a:r>
            <a:r>
              <a:rPr lang="ru-RU" dirty="0" smtClean="0"/>
              <a:t> вида насекомых) ,</a:t>
            </a:r>
            <a:r>
              <a:rPr lang="ru-RU" b="1" dirty="0" smtClean="0"/>
              <a:t>137</a:t>
            </a:r>
            <a:r>
              <a:rPr lang="ru-RU" dirty="0" smtClean="0"/>
              <a:t> видов растений,</a:t>
            </a:r>
            <a:r>
              <a:rPr lang="ru-RU" b="1" dirty="0" smtClean="0"/>
              <a:t>10</a:t>
            </a:r>
            <a:r>
              <a:rPr lang="ru-RU" dirty="0" smtClean="0"/>
              <a:t> видов грибов   находятся под охраной на Среднем Урале.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929066"/>
          </a:xfrm>
          <a:prstGeom prst="rect">
            <a:avLst/>
          </a:prstGeom>
        </p:spPr>
      </p:pic>
      <p:pic>
        <p:nvPicPr>
          <p:cNvPr id="3" name="Рисунок 2" descr="i (1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714620"/>
            <a:ext cx="4572000" cy="41433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Особо охраняемые территории: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На Среднем Урале, на границе Европы и Азии, 6 июня 1971 года был образован  </a:t>
            </a:r>
            <a:r>
              <a:rPr lang="ru-RU" b="1" dirty="0" smtClean="0"/>
              <a:t>Висимский</a:t>
            </a:r>
            <a:r>
              <a:rPr lang="ru-RU" dirty="0" smtClean="0"/>
              <a:t> </a:t>
            </a:r>
            <a:r>
              <a:rPr lang="ru-RU" b="1" dirty="0" smtClean="0"/>
              <a:t>государственный заповедник</a:t>
            </a:r>
            <a:r>
              <a:rPr lang="ru-RU" dirty="0" smtClean="0"/>
              <a:t>. Он был создан в одном из наименее доступных красивых уголков, в верховьях реки Сулем , притоки реки Чусовой, в зоне южной тайги. Ранее в 1946-1951 годах здесь уже был заповедник «Висим», потом его закрыли на 20 лет. Старинный поселок Висим – родина известного русского писателя Д.И. Мамина – Сибиряка. Площадь заповедника 135 квадратных  километров.  Здесь уникальные пихтово  – еловые  леса.  Есть участки субальпийских лугов. Под охраной находились бобры.   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428604"/>
            <a:ext cx="8358245" cy="614366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297634"/>
          </a:xfr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 Урале около 52 заказников. Заказник – это  охраняемая территория, на которой охраняются определенные виды растений или животных. Рядом с нами, на территории </a:t>
            </a:r>
            <a:r>
              <a:rPr lang="ru-RU" dirty="0" err="1" smtClean="0"/>
              <a:t>Сажинского</a:t>
            </a:r>
            <a:r>
              <a:rPr lang="ru-RU" dirty="0" smtClean="0"/>
              <a:t> лесничества, под охраной находится американская норка.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301038" cy="1214446"/>
          </a:xfr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Заказники: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Образовано</a:t>
            </a:r>
            <a:r>
              <a:rPr lang="ru-RU" b="1" dirty="0" smtClean="0"/>
              <a:t> 15 </a:t>
            </a:r>
            <a:r>
              <a:rPr lang="ru-RU" dirty="0" smtClean="0"/>
              <a:t>государственных зоологических охотничьих заказников общей площадью 571,22 тысячи гектаров и </a:t>
            </a:r>
            <a:r>
              <a:rPr lang="ru-RU" b="1" dirty="0" smtClean="0"/>
              <a:t>37</a:t>
            </a:r>
            <a:r>
              <a:rPr lang="ru-RU" dirty="0" smtClean="0"/>
              <a:t> ландшафтных заказников.</a:t>
            </a:r>
          </a:p>
          <a:p>
            <a:r>
              <a:rPr lang="ru-RU" dirty="0" smtClean="0"/>
              <a:t>Самый первый охотничий заказник- Шалинский- появился в 1957 году. Его назначение- разведение бобров, всего в области бобровых заказников   четыре. Еще Таборинский, Гаринский, Пелымский.</a:t>
            </a:r>
          </a:p>
          <a:p>
            <a:r>
              <a:rPr lang="ru-RU" dirty="0" smtClean="0"/>
              <a:t>Разведением косуль занимаются 5 заказников – Богдановичский (основан в 1971 году), Байкаловский, Пышминский, Камышловский, Юрмычский.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Заказники: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С 1975 года действует  Ирбитский  заказник  по охране хищных птиц и боровой дичи.</a:t>
            </a:r>
          </a:p>
          <a:p>
            <a:r>
              <a:rPr lang="ru-RU" dirty="0" smtClean="0"/>
              <a:t>Есть комплексные заказники, назначение которых  сохранение всего биоразнообразия , всех видов животных . Это- Лангурский , Нижне - Сергинский , Слободо – Туринский , Тугулымский ,  Янсаевский.</a:t>
            </a:r>
          </a:p>
          <a:p>
            <a:r>
              <a:rPr lang="ru-RU" dirty="0" smtClean="0"/>
              <a:t>Самый крупный заказник области – Янсаевский. Его площадь – 200 тысяч гектаров.         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0"/>
            <a:ext cx="3500430" cy="3000372"/>
          </a:xfrm>
          <a:prstGeom prst="rect">
            <a:avLst/>
          </a:prstGeom>
        </p:spPr>
      </p:pic>
      <p:pic>
        <p:nvPicPr>
          <p:cNvPr id="3" name="Рисунок 2" descr="i (5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43248"/>
            <a:ext cx="5000628" cy="3714752"/>
          </a:xfrm>
          <a:prstGeom prst="rect">
            <a:avLst/>
          </a:prstGeom>
        </p:spPr>
      </p:pic>
      <p:pic>
        <p:nvPicPr>
          <p:cNvPr id="4" name="Рисунок 3" descr="i (1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3857628"/>
            <a:ext cx="3714744" cy="3000372"/>
          </a:xfrm>
          <a:prstGeom prst="rect">
            <a:avLst/>
          </a:prstGeom>
        </p:spPr>
      </p:pic>
      <p:pic>
        <p:nvPicPr>
          <p:cNvPr id="5" name="Рисунок 4" descr="i (29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5000628" cy="278605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6297634"/>
          </a:xfr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 территории заказников успешно проведена работа по восстановлению и разведению речных бобров, сибирских косуль, диких кабанов. Кроме того успешно переселены и акклиматизированы ондатра, американская норка, пятнистый олень, соболь.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Природные подразделения Уральского региона: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Полярный Урал.</a:t>
            </a:r>
          </a:p>
          <a:p>
            <a:r>
              <a:rPr lang="ru-RU" dirty="0" smtClean="0"/>
              <a:t>Приполярный Урал.</a:t>
            </a:r>
          </a:p>
          <a:p>
            <a:r>
              <a:rPr lang="ru-RU" dirty="0" smtClean="0"/>
              <a:t>Северный Урал.</a:t>
            </a:r>
          </a:p>
          <a:p>
            <a:r>
              <a:rPr lang="ru-RU" dirty="0" smtClean="0"/>
              <a:t>Средний Урал.</a:t>
            </a:r>
          </a:p>
          <a:p>
            <a:r>
              <a:rPr lang="ru-RU" dirty="0" smtClean="0"/>
              <a:t>Южный  Урал.</a:t>
            </a:r>
          </a:p>
          <a:p>
            <a:r>
              <a:rPr lang="ru-RU" dirty="0" smtClean="0"/>
              <a:t>Природные зоны: тундра, лесотундра, тайга, смешанные леса, лесостепи, степи.</a:t>
            </a:r>
          </a:p>
          <a:p>
            <a:r>
              <a:rPr lang="ru-RU" dirty="0" smtClean="0"/>
              <a:t>Мы  живем на Среднем Урале .</a:t>
            </a:r>
          </a:p>
          <a:p>
            <a:r>
              <a:rPr lang="ru-RU" dirty="0" smtClean="0"/>
              <a:t>Наша местность входит в состав Красноуфимской  лесостепи.</a:t>
            </a:r>
            <a:endParaRPr lang="ru-RU" dirty="0"/>
          </a:p>
        </p:txBody>
      </p:sp>
      <p:pic>
        <p:nvPicPr>
          <p:cNvPr id="5" name="Рисунок 4" descr="i (3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571612"/>
            <a:ext cx="2276474" cy="1809750"/>
          </a:xfrm>
          <a:prstGeom prst="rect">
            <a:avLst/>
          </a:prstGeom>
        </p:spPr>
      </p:pic>
      <p:pic>
        <p:nvPicPr>
          <p:cNvPr id="6" name="Рисунок 5" descr="i (2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4643446"/>
            <a:ext cx="2714612" cy="2214554"/>
          </a:xfrm>
          <a:prstGeom prst="rect">
            <a:avLst/>
          </a:prstGeom>
        </p:spPr>
      </p:pic>
      <p:pic>
        <p:nvPicPr>
          <p:cNvPr id="7" name="Рисунок 6" descr="i (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2571744"/>
            <a:ext cx="2714625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0"/>
            <a:ext cx="4071934" cy="3000372"/>
          </a:xfrm>
          <a:prstGeom prst="rect">
            <a:avLst/>
          </a:prstGeom>
        </p:spPr>
      </p:pic>
      <p:pic>
        <p:nvPicPr>
          <p:cNvPr id="3" name="Рисунок 2" descr="i (5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0"/>
            <a:ext cx="4572032" cy="3071810"/>
          </a:xfrm>
          <a:prstGeom prst="rect">
            <a:avLst/>
          </a:prstGeom>
        </p:spPr>
      </p:pic>
      <p:pic>
        <p:nvPicPr>
          <p:cNvPr id="4" name="Рисунок 3" descr="i (5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643438" cy="3429000"/>
          </a:xfrm>
          <a:prstGeom prst="rect">
            <a:avLst/>
          </a:prstGeom>
        </p:spPr>
      </p:pic>
      <p:pic>
        <p:nvPicPr>
          <p:cNvPr id="5" name="Рисунок 4" descr="i (6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066" y="3357562"/>
            <a:ext cx="4071934" cy="350043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Памятники природы: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Это отдельные природные объекты: пещеры, болота, сосновые боры, вековые деревья, редкие экземпляры флоры, горные массивы. Впервые этот термин ввел знаменитый географ  А. А. Гумбольдт.</a:t>
            </a:r>
          </a:p>
          <a:p>
            <a:r>
              <a:rPr lang="ru-RU" dirty="0" smtClean="0"/>
              <a:t>На Урале 600 уникальных объектов природы, </a:t>
            </a:r>
            <a:r>
              <a:rPr lang="ru-RU" b="1" dirty="0" smtClean="0"/>
              <a:t>276</a:t>
            </a:r>
            <a:r>
              <a:rPr lang="ru-RU" dirty="0" smtClean="0"/>
              <a:t> из которых получили статус памятников природы. Это 15 лесопарков, Сад лечебных культур Л.И. Вигорова, участки целинных степей, кедровники очень старые ( им 160 лет), Куликовское  болото, двухсотлетняя лиственница и другие.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0042"/>
            <a:ext cx="8072493" cy="600079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6226196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В Екатеринбурге есть свой Ботанический сад, который основан в  1940 году.</a:t>
            </a:r>
            <a:br>
              <a:rPr lang="ru-RU" dirty="0" smtClean="0"/>
            </a:br>
            <a:r>
              <a:rPr lang="ru-RU" dirty="0" smtClean="0"/>
              <a:t>В 1944 году был создан Институт биологии Уральского филиала Академии Наук. 1февраля 1945 года Ботанический сад передали Институту как базу для научных исследований.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В Ботаническом саду созданы: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/>
              <a:t>Коллекция тропических и субтропических растений.</a:t>
            </a:r>
          </a:p>
          <a:p>
            <a:r>
              <a:rPr lang="ru-RU" dirty="0" smtClean="0"/>
              <a:t>Декоративных дикорастущих травянистых многолетников и кустарников.</a:t>
            </a:r>
          </a:p>
          <a:p>
            <a:r>
              <a:rPr lang="ru-RU" dirty="0" smtClean="0"/>
              <a:t>Лекарственных и пряно – ароматических растений.</a:t>
            </a:r>
          </a:p>
          <a:p>
            <a:r>
              <a:rPr lang="ru-RU" dirty="0" smtClean="0"/>
              <a:t>Коллекция реликтов и эндемиков Урала.</a:t>
            </a:r>
          </a:p>
          <a:p>
            <a:r>
              <a:rPr lang="ru-RU" dirty="0" smtClean="0"/>
              <a:t>Редких и исчезающих растений флоры региона.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154758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 Урале явно ощущается потребность в создании национальных парков, где бы решалась проблема охраны участков природы и задачи экологического образования населения, а также проблема туризма 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0"/>
            <a:ext cx="2786050" cy="3286124"/>
          </a:xfrm>
          <a:prstGeom prst="rect">
            <a:avLst/>
          </a:prstGeom>
        </p:spPr>
      </p:pic>
      <p:pic>
        <p:nvPicPr>
          <p:cNvPr id="3" name="Рисунок 2" descr="i (3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714712" cy="3286124"/>
          </a:xfrm>
          <a:prstGeom prst="rect">
            <a:avLst/>
          </a:prstGeom>
        </p:spPr>
      </p:pic>
      <p:pic>
        <p:nvPicPr>
          <p:cNvPr id="4" name="Рисунок 3" descr="i (28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0"/>
            <a:ext cx="2205036" cy="3286124"/>
          </a:xfrm>
          <a:prstGeom prst="rect">
            <a:avLst/>
          </a:prstGeom>
        </p:spPr>
      </p:pic>
      <p:pic>
        <p:nvPicPr>
          <p:cNvPr id="5" name="Рисунок 4" descr="i (3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714752"/>
            <a:ext cx="3571868" cy="3143248"/>
          </a:xfrm>
          <a:prstGeom prst="rect">
            <a:avLst/>
          </a:prstGeom>
        </p:spPr>
      </p:pic>
      <p:pic>
        <p:nvPicPr>
          <p:cNvPr id="6" name="Рисунок 5" descr="i (23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7950" y="3786190"/>
            <a:ext cx="2786050" cy="3071810"/>
          </a:xfrm>
          <a:prstGeom prst="rect">
            <a:avLst/>
          </a:prstGeom>
        </p:spPr>
      </p:pic>
      <p:pic>
        <p:nvPicPr>
          <p:cNvPr id="7" name="Рисунок 6" descr="i (45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6182" y="3786190"/>
            <a:ext cx="2419350" cy="307181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57166"/>
            <a:ext cx="8072493" cy="6143668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83320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Со словом « Урал» прежде всего связывают представление о древних горах, сказочных богатствах недр и могучих промышленных гигантах. </a:t>
            </a:r>
            <a:br>
              <a:rPr lang="ru-RU" dirty="0" smtClean="0"/>
            </a:br>
            <a:r>
              <a:rPr lang="ru-RU" dirty="0" smtClean="0"/>
              <a:t>Но ведь Урал это необозримые пространства лесов, где обитают разные виды диких животных.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71480"/>
            <a:ext cx="8001056" cy="58579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8286808" cy="604843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Мир зверей: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На Урале встречаются</a:t>
            </a:r>
            <a:r>
              <a:rPr lang="ru-RU" b="1" dirty="0" smtClean="0"/>
              <a:t> 6 </a:t>
            </a:r>
            <a:r>
              <a:rPr lang="ru-RU" dirty="0" smtClean="0"/>
              <a:t>отрядов млекопитающих.</a:t>
            </a:r>
          </a:p>
          <a:p>
            <a:r>
              <a:rPr lang="ru-RU" dirty="0" smtClean="0"/>
              <a:t>Насекомоядные: кроты, землеройки, ежи, </a:t>
            </a:r>
            <a:r>
              <a:rPr lang="ru-RU" dirty="0" err="1" smtClean="0"/>
              <a:t>кутора</a:t>
            </a:r>
            <a:r>
              <a:rPr lang="ru-RU" dirty="0" smtClean="0"/>
              <a:t>, выхухоль.</a:t>
            </a:r>
          </a:p>
          <a:p>
            <a:r>
              <a:rPr lang="ru-RU" dirty="0" smtClean="0"/>
              <a:t>Рукокрылые: 8 видов летучих мышей.</a:t>
            </a:r>
          </a:p>
          <a:p>
            <a:r>
              <a:rPr lang="ru-RU" dirty="0" smtClean="0"/>
              <a:t>Грызуны: 40 видов( 46% от общего числа зверей) из 7 семейств , это белки, бобры, мышевидные, хомяки, сони, тушканчики и другие.</a:t>
            </a:r>
          </a:p>
          <a:p>
            <a:r>
              <a:rPr lang="ru-RU" dirty="0" smtClean="0"/>
              <a:t>Зайцеобразные: заяц беляк и русак, пищуха.</a:t>
            </a:r>
          </a:p>
          <a:p>
            <a:r>
              <a:rPr lang="ru-RU" dirty="0" smtClean="0"/>
              <a:t>Копытные: лоси, косули, северный олень, дикий кабан.</a:t>
            </a:r>
          </a:p>
          <a:p>
            <a:r>
              <a:rPr lang="ru-RU" dirty="0" smtClean="0"/>
              <a:t>Хищные: 4 семейства – куньи, волчьи, медвежьи, кошачьи.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0"/>
            <a:ext cx="3214678" cy="3000372"/>
          </a:xfrm>
          <a:prstGeom prst="rect">
            <a:avLst/>
          </a:prstGeom>
        </p:spPr>
      </p:pic>
      <p:pic>
        <p:nvPicPr>
          <p:cNvPr id="3" name="Рисунок 2" descr="i (4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86058"/>
            <a:ext cx="4000496" cy="4071942"/>
          </a:xfrm>
          <a:prstGeom prst="rect">
            <a:avLst/>
          </a:prstGeom>
        </p:spPr>
      </p:pic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563" y="3429000"/>
            <a:ext cx="4643438" cy="3429000"/>
          </a:xfrm>
          <a:prstGeom prst="rect">
            <a:avLst/>
          </a:prstGeom>
        </p:spPr>
      </p:pic>
      <p:pic>
        <p:nvPicPr>
          <p:cNvPr id="5" name="Рисунок 4" descr="i (39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429124" cy="2571744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Орнитофауна Среднего Урала: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Урале нет  ни одного эндемичного вида птиц.</a:t>
            </a:r>
          </a:p>
          <a:p>
            <a:r>
              <a:rPr lang="ru-RU" dirty="0" smtClean="0"/>
              <a:t>Европейские виды: пеночка - трещетка, обыкновенная лазоревка, юла, пеночка - таловка.</a:t>
            </a:r>
          </a:p>
          <a:p>
            <a:r>
              <a:rPr lang="ru-RU" dirty="0" smtClean="0"/>
              <a:t>Азиатские виды: овсянка-дубровник, овсянка- крошка, пятнистый конёк.</a:t>
            </a:r>
          </a:p>
          <a:p>
            <a:r>
              <a:rPr lang="ru-RU" dirty="0" smtClean="0"/>
              <a:t>Уральские подвиды: глухарь, черноголовая завирушка, уральская неясыть.</a:t>
            </a:r>
          </a:p>
          <a:p>
            <a:r>
              <a:rPr lang="ru-RU" dirty="0" smtClean="0"/>
              <a:t>Таежные виды: дятлы, кедровка, кукша ,дрозды, юрок, рябчик, клесты, щеглы.</a:t>
            </a:r>
          </a:p>
          <a:p>
            <a:r>
              <a:rPr lang="ru-RU" dirty="0" smtClean="0"/>
              <a:t>Виды открытых пространств: перепел, куропатка, пустельга, ласточки, жаворонки, чибис.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Около водная фауна: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 Урале много рек, прудов, водохранилищ и болот.</a:t>
            </a:r>
          </a:p>
          <a:p>
            <a:r>
              <a:rPr lang="ru-RU" dirty="0" smtClean="0"/>
              <a:t>Богатство фауны: дикие утки, поганки, чайки, крачки, кулики, выпь, погоныши, поручейники, чирки, крохали, гоголь, перевозчик и другие.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642918"/>
            <a:ext cx="8286808" cy="5691221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Птицы культурных ландшафтов: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 Это, в основном, птицы семейства врановых.</a:t>
            </a:r>
          </a:p>
          <a:p>
            <a:r>
              <a:rPr lang="ru-RU" dirty="0" smtClean="0"/>
              <a:t>Вороны, галки, сороки, грачи, воробьи, голуби, скворцы, синицы, трясогузки.</a:t>
            </a:r>
          </a:p>
          <a:p>
            <a:r>
              <a:rPr lang="ru-RU" dirty="0" smtClean="0"/>
              <a:t> Но в голодные зимы прилетают к нам ближе снегири, свиристели, совы и некоторые хищные птицы.</a:t>
            </a:r>
          </a:p>
          <a:p>
            <a:r>
              <a:rPr lang="ru-RU" dirty="0" smtClean="0"/>
              <a:t>Зимующих птиц около 60 видов, 30 видов кочующих птиц, всего гнездится на Среднем Урале около 220 видов.             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РЫБЫ УРАЛЬСКИХ ВОДОЕМОВ: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Речные рыбы: хариус, гольян, жерех, подуст, пескарь, плотва, елец, язь, лещ, щука, окунь, ерш, налим, голавль, уклейка.</a:t>
            </a:r>
          </a:p>
          <a:p>
            <a:r>
              <a:rPr lang="ru-RU" dirty="0" smtClean="0"/>
              <a:t>Прудовые рыбы: линь, карась,  окунь, карп.</a:t>
            </a:r>
          </a:p>
          <a:p>
            <a:r>
              <a:rPr lang="ru-RU" dirty="0" smtClean="0"/>
              <a:t>Разводят ценных лососевых рыб: таймань, нельма, тугун, сиг .</a:t>
            </a:r>
          </a:p>
          <a:p>
            <a:r>
              <a:rPr lang="ru-RU" dirty="0" smtClean="0"/>
              <a:t>Рыбные запасы области страдают от браконьерства, рыбу массово уничтожают варварскими способами    вылова.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Животные – переселенцы: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ПЕРЕСЕЛЯТЬ  ЖИВОТНЫХ  НАЧАЛИ  В НАЧАЛЕ  20  ВЕКА.</a:t>
            </a:r>
          </a:p>
          <a:p>
            <a:r>
              <a:rPr lang="ru-RU" dirty="0" smtClean="0"/>
              <a:t>Часть завезенных и выпущенных животных здесь раньше никогда не встречались : ондатра, американская норка, енотовидная собака, алтайский сурок ,кабарга, пятнистый олень.</a:t>
            </a:r>
          </a:p>
          <a:p>
            <a:r>
              <a:rPr lang="ru-RU" dirty="0" smtClean="0"/>
              <a:t>Другие виды некогда раньше обитали на Урале, но исчезли с его территории в недавнем прошлом: выхухоль, марал, бобр.</a:t>
            </a:r>
          </a:p>
          <a:p>
            <a:r>
              <a:rPr lang="ru-RU" dirty="0" smtClean="0"/>
              <a:t>Не все гости одинаково прижились в наших условиях, лучше других акклиматизировались ондатра, американская норка, бобр, выхухоль.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Насекомые Урала: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В Свердловской области  20 000 видов насекомых.</a:t>
            </a:r>
          </a:p>
          <a:p>
            <a:r>
              <a:rPr lang="ru-RU" dirty="0" smtClean="0"/>
              <a:t>5 отрядов: жуки, бабочки, двукрылые, перепончатокрылые, равнокрылые.</a:t>
            </a:r>
          </a:p>
          <a:p>
            <a:r>
              <a:rPr lang="ru-RU" dirty="0" smtClean="0"/>
              <a:t> Широко распространенные виды: бабочка - махаон, крапивница, семиточечная  коровка, комар – долгоножка, муха – журчалка, домовая муха, колорадский жук, бабочка -  белянка, жужелица – красотел.</a:t>
            </a:r>
          </a:p>
          <a:p>
            <a:r>
              <a:rPr lang="ru-RU" dirty="0" smtClean="0"/>
              <a:t> Отсутсвуют  эндемичные  виды.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011882"/>
          </a:xfr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«Между Европой и Сибирью находятся  горы, называемые Камень… На этом Камне растут разные деревья… в них много зверей… С этого Камня стекает много рек… Вода прозрачная, твердые скалы, в реках много рыбы… очень красивая земля». (С.Есипов. 1636 год).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Природные условия Урала: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Площадь Уральской  равнинно – горной страны с севера на юг более чем 2000 километров.</a:t>
            </a:r>
          </a:p>
          <a:p>
            <a:r>
              <a:rPr lang="ru-RU" dirty="0" smtClean="0"/>
              <a:t>Средний Урал представляет собой максимально опущенную ось Центрально – Уральской части горного хребта.</a:t>
            </a:r>
          </a:p>
          <a:p>
            <a:r>
              <a:rPr lang="ru-RU" dirty="0" smtClean="0"/>
              <a:t>Климат Урала характеризуется своей континентальностью ,  выражающейся в  резких годовых колебаниях температуры воздуха и умеренном количестве атмосферных осадков.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4884"/>
            <a:ext cx="2714625" cy="2143116"/>
          </a:xfrm>
          <a:prstGeom prst="rect">
            <a:avLst/>
          </a:prstGeom>
        </p:spPr>
      </p:pic>
      <p:pic>
        <p:nvPicPr>
          <p:cNvPr id="3" name="Рисунок 2" descr="i (3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4714884"/>
            <a:ext cx="2857488" cy="2143116"/>
          </a:xfrm>
          <a:prstGeom prst="rect">
            <a:avLst/>
          </a:prstGeom>
        </p:spPr>
      </p:pic>
      <p:pic>
        <p:nvPicPr>
          <p:cNvPr id="4" name="Рисунок 3" descr="i (38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4786322"/>
            <a:ext cx="2914650" cy="2071678"/>
          </a:xfrm>
          <a:prstGeom prst="rect">
            <a:avLst/>
          </a:prstGeom>
        </p:spPr>
      </p:pic>
      <p:pic>
        <p:nvPicPr>
          <p:cNvPr id="7" name="Рисунок 6" descr="i (3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2928926" cy="2357430"/>
          </a:xfrm>
          <a:prstGeom prst="rect">
            <a:avLst/>
          </a:prstGeom>
        </p:spPr>
      </p:pic>
      <p:pic>
        <p:nvPicPr>
          <p:cNvPr id="8" name="Рисунок 7" descr="i (26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9" y="1"/>
            <a:ext cx="3428992" cy="2357430"/>
          </a:xfrm>
          <a:prstGeom prst="rect">
            <a:avLst/>
          </a:prstGeom>
        </p:spPr>
      </p:pic>
      <p:pic>
        <p:nvPicPr>
          <p:cNvPr id="9" name="Рисунок 8" descr="i (21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3240" y="0"/>
            <a:ext cx="2419350" cy="2357430"/>
          </a:xfrm>
          <a:prstGeom prst="rect">
            <a:avLst/>
          </a:prstGeom>
        </p:spPr>
      </p:pic>
      <p:pic>
        <p:nvPicPr>
          <p:cNvPr id="10" name="Рисунок 9" descr="i (3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0364" y="2571743"/>
            <a:ext cx="2857519" cy="1928827"/>
          </a:xfrm>
          <a:prstGeom prst="rect">
            <a:avLst/>
          </a:prstGeom>
        </p:spPr>
      </p:pic>
      <p:pic>
        <p:nvPicPr>
          <p:cNvPr id="11" name="Рисунок 10" descr="i (2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43636" y="2571744"/>
            <a:ext cx="3000364" cy="1881188"/>
          </a:xfrm>
          <a:prstGeom prst="rect">
            <a:avLst/>
          </a:prstGeom>
        </p:spPr>
      </p:pic>
      <p:pic>
        <p:nvPicPr>
          <p:cNvPr id="12" name="Рисунок 11" descr="i (6)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2571744"/>
            <a:ext cx="2724150" cy="1928826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736"/>
            <a:ext cx="8443914" cy="4786346"/>
          </a:xfr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/>
              <a:t>Прочитайте книгу «Региональная экология».</a:t>
            </a:r>
            <a:br>
              <a:rPr lang="ru-RU" dirty="0" smtClean="0"/>
            </a:br>
            <a:r>
              <a:rPr lang="ru-RU" dirty="0" smtClean="0"/>
              <a:t>Авторы: В.Н. Большаков,  </a:t>
            </a:r>
            <a:r>
              <a:rPr lang="ru-RU" dirty="0" err="1" smtClean="0"/>
              <a:t>В.С.Безель</a:t>
            </a:r>
            <a:r>
              <a:rPr lang="ru-RU" dirty="0" smtClean="0"/>
              <a:t>, Г.И. </a:t>
            </a:r>
            <a:r>
              <a:rPr lang="ru-RU" dirty="0" err="1" smtClean="0"/>
              <a:t>Таршис</a:t>
            </a:r>
            <a:r>
              <a:rPr lang="ru-RU" dirty="0" smtClean="0"/>
              <a:t>,  </a:t>
            </a:r>
            <a:r>
              <a:rPr lang="ru-RU" dirty="0" err="1" smtClean="0"/>
              <a:t>Л.Г.Таршис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 descr="i (5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275" y="0"/>
            <a:ext cx="3895725" cy="1809750"/>
          </a:xfrm>
          <a:prstGeom prst="rect">
            <a:avLst/>
          </a:prstGeom>
        </p:spPr>
      </p:pic>
      <p:pic>
        <p:nvPicPr>
          <p:cNvPr id="4" name="Рисунок 3" descr="i (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357554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Учитель биологии Яналина Н.П.</a:t>
            </a:r>
            <a:br>
              <a:rPr lang="ru-RU" dirty="0" smtClean="0"/>
            </a:br>
            <a:r>
              <a:rPr lang="ru-RU" dirty="0" smtClean="0"/>
              <a:t>МКОУ « Малотавринская СОШ».</a:t>
            </a:r>
            <a:endParaRPr lang="ru-RU" dirty="0"/>
          </a:p>
        </p:txBody>
      </p:sp>
      <p:pic>
        <p:nvPicPr>
          <p:cNvPr id="3" name="Рисунок 2" descr="i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071678"/>
            <a:ext cx="7500989" cy="42148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785794"/>
            <a:ext cx="7786742" cy="550072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297634"/>
          </a:xfr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Особенно велико значение воздушных масс, поступающих с запада и приносящих влагу с Атлантического океана.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Почвы как компонент природной среды: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севере:    тундрово - субальпийские , горно – дерново - глеевые, глеево - подзолистые почвы.</a:t>
            </a:r>
          </a:p>
          <a:p>
            <a:r>
              <a:rPr lang="ru-RU" dirty="0" smtClean="0"/>
              <a:t>На Среднем Урале :  дерново – подзолистые, серые лесные, местами – черноземные.</a:t>
            </a:r>
          </a:p>
          <a:p>
            <a:r>
              <a:rPr lang="ru-RU" dirty="0" smtClean="0"/>
              <a:t>На Южном Урале:  темно – серые лесные, луговые оподзоленные, черноземные.</a:t>
            </a:r>
          </a:p>
          <a:p>
            <a:r>
              <a:rPr lang="ru-RU" dirty="0" smtClean="0"/>
              <a:t>Неоднородность почв влияет на развитие растительного мира.</a:t>
            </a:r>
          </a:p>
          <a:p>
            <a:r>
              <a:rPr lang="ru-RU" dirty="0" smtClean="0"/>
              <a:t>На Среднем Урале преобладают елово – пихтовые и елово – сосновые леса . В зоне лесостепи – сосново - лиственные ( смешанные)  леса.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0042"/>
            <a:ext cx="8215370" cy="578647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72518" cy="6154758"/>
          </a:xfr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Красная книга – это документ совести Человека. Каждая нация перед лицом мира несет     ответственность за сокровища своей природы.</a:t>
            </a:r>
            <a:endParaRPr lang="ru-RU" dirty="0"/>
          </a:p>
        </p:txBody>
      </p:sp>
      <p:pic>
        <p:nvPicPr>
          <p:cNvPr id="3" name="Рисунок 2" descr="i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285728"/>
            <a:ext cx="4286280" cy="185738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497</TotalTime>
  <Words>1380</Words>
  <PresentationFormat>Экран (4:3)</PresentationFormat>
  <Paragraphs>94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Апекс</vt:lpstr>
      <vt:lpstr>Природа Урала.</vt:lpstr>
      <vt:lpstr>Природные подразделения Уральского региона:</vt:lpstr>
      <vt:lpstr>Слайд 3</vt:lpstr>
      <vt:lpstr>Природные условия Урала:</vt:lpstr>
      <vt:lpstr>Слайд 5</vt:lpstr>
      <vt:lpstr>Особенно велико значение воздушных масс, поступающих с запада и приносящих влагу с Атлантического океана.</vt:lpstr>
      <vt:lpstr>Почвы как компонент природной среды:</vt:lpstr>
      <vt:lpstr>Слайд 8</vt:lpstr>
      <vt:lpstr>Красная книга – это документ совести Человека. Каждая нация перед лицом мира несет     ответственность за сокровища своей природы.</vt:lpstr>
      <vt:lpstr>Слайд 10</vt:lpstr>
      <vt:lpstr>Красная книга Среднего Урала:</vt:lpstr>
      <vt:lpstr>Слайд 12</vt:lpstr>
      <vt:lpstr>Особо охраняемые территории:</vt:lpstr>
      <vt:lpstr>Слайд 14</vt:lpstr>
      <vt:lpstr>На Урале около 52 заказников. Заказник – это  охраняемая территория, на которой охраняются определенные виды растений или животных. Рядом с нами, на территории Сажинского лесничества, под охраной находится американская норка.</vt:lpstr>
      <vt:lpstr>Заказники:</vt:lpstr>
      <vt:lpstr>Заказники:</vt:lpstr>
      <vt:lpstr>Слайд 18</vt:lpstr>
      <vt:lpstr>На территории заказников успешно проведена работа по восстановлению и разведению речных бобров, сибирских косуль, диких кабанов. Кроме того успешно переселены и акклиматизированы ондатра, американская норка, пятнистый олень, соболь.</vt:lpstr>
      <vt:lpstr>Слайд 20</vt:lpstr>
      <vt:lpstr>Памятники природы:</vt:lpstr>
      <vt:lpstr>Слайд 22</vt:lpstr>
      <vt:lpstr>В Екатеринбурге есть свой Ботанический сад, который основан в  1940 году. В 1944 году был создан Институт биологии Уральского филиала Академии Наук. 1февраля 1945 года Ботанический сад передали Институту как базу для научных исследований.</vt:lpstr>
      <vt:lpstr>В Ботаническом саду созданы:</vt:lpstr>
      <vt:lpstr>На Урале явно ощущается потребность в создании национальных парков, где бы решалась проблема охраны участков природы и задачи экологического образования населения, а также проблема туризма и здоровьесбережения.</vt:lpstr>
      <vt:lpstr>Слайд 26</vt:lpstr>
      <vt:lpstr>Слайд 27</vt:lpstr>
      <vt:lpstr>Со словом « Урал» прежде всего связывают представление о древних горах, сказочных богатствах недр и могучих промышленных гигантах.  Но ведь Урал это необозримые пространства лесов, где обитают разные виды диких животных.</vt:lpstr>
      <vt:lpstr>Слайд 29</vt:lpstr>
      <vt:lpstr>Мир зверей:</vt:lpstr>
      <vt:lpstr>Слайд 31</vt:lpstr>
      <vt:lpstr>Орнитофауна Среднего Урала:</vt:lpstr>
      <vt:lpstr>Около водная фауна:</vt:lpstr>
      <vt:lpstr>Слайд 34</vt:lpstr>
      <vt:lpstr>Птицы культурных ландшафтов:</vt:lpstr>
      <vt:lpstr>РЫБЫ УРАЛЬСКИХ ВОДОЕМОВ:</vt:lpstr>
      <vt:lpstr>Животные – переселенцы:</vt:lpstr>
      <vt:lpstr>Насекомые Урала:</vt:lpstr>
      <vt:lpstr>«Между Европой и Сибирью находятся  горы, называемые Камень… На этом Камне растут разные деревья… в них много зверей… С этого Камня стекает много рек… Вода прозрачная, твердые скалы, в реках много рыбы… очень красивая земля». (С.Есипов. 1636 год).</vt:lpstr>
      <vt:lpstr>Слайд 40</vt:lpstr>
      <vt:lpstr>Прочитайте книгу «Региональная экология». Авторы: В.Н. Большаков,  В.С.Безель, Г.И. Таршис,  Л.Г.Таршис.</vt:lpstr>
      <vt:lpstr>Учитель биологии Яналина Н.П. МКОУ « Малотавринская СОШ».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Урала.</dc:title>
  <dc:creator>Надежда</dc:creator>
  <cp:lastModifiedBy>Надежда</cp:lastModifiedBy>
  <cp:revision>59</cp:revision>
  <dcterms:created xsi:type="dcterms:W3CDTF">2015-04-02T10:16:51Z</dcterms:created>
  <dcterms:modified xsi:type="dcterms:W3CDTF">2015-10-18T13:06:17Z</dcterms:modified>
</cp:coreProperties>
</file>