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69" r:id="rId5"/>
    <p:sldId id="258" r:id="rId6"/>
    <p:sldId id="261" r:id="rId7"/>
    <p:sldId id="277" r:id="rId8"/>
    <p:sldId id="262" r:id="rId9"/>
    <p:sldId id="276" r:id="rId10"/>
    <p:sldId id="283" r:id="rId11"/>
    <p:sldId id="284" r:id="rId12"/>
    <p:sldId id="263" r:id="rId13"/>
    <p:sldId id="275" r:id="rId14"/>
    <p:sldId id="264" r:id="rId15"/>
    <p:sldId id="274" r:id="rId16"/>
    <p:sldId id="266" r:id="rId17"/>
    <p:sldId id="271" r:id="rId18"/>
    <p:sldId id="265" r:id="rId19"/>
    <p:sldId id="273" r:id="rId20"/>
    <p:sldId id="285" r:id="rId21"/>
    <p:sldId id="272" r:id="rId22"/>
    <p:sldId id="278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ECC5D2-597E-475A-B51A-6EA35BB3478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B7F9BD-E18F-47C6-B01B-69C9469DE8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98760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latin typeface="Century Gothic"/>
              </a:rPr>
              <a:t>Здоровое питание населения, 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  <a:latin typeface="Century Gothic"/>
              </a:rPr>
              <a:t>профилактика </a:t>
            </a:r>
            <a:r>
              <a:rPr lang="ru-RU" sz="4400" b="1" dirty="0" err="1" smtClean="0">
                <a:solidFill>
                  <a:srgbClr val="FF0000"/>
                </a:solidFill>
                <a:latin typeface="Century Gothic"/>
              </a:rPr>
              <a:t>микроэлементозов</a:t>
            </a:r>
            <a:endParaRPr lang="ru-RU" sz="4400" b="1" dirty="0"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60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46" y="2718935"/>
            <a:ext cx="9355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участвует в образовании инсулина, регулирует сахар в крови и жировой обмен;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снижает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уровень холестерина в крови;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защищает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сосуды сердца от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склерозирования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, препятствует развитию сердечно-сосудистых заболеваний;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способствует выведению токсинов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, тяжелых металлов и радионуклидов;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у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крепляет  костную ткань,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что предупреждает развитие остеопороза.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Суточная потребность в хроме в профилактической дозе: 125 мкг.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3219" r="26525" b="5544"/>
          <a:stretch/>
        </p:blipFill>
        <p:spPr bwMode="auto">
          <a:xfrm>
            <a:off x="9963321" y="1"/>
            <a:ext cx="2251692" cy="24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4083" y="916418"/>
            <a:ext cx="1996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BM Plex Sans"/>
              </a:rPr>
              <a:t>Хром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82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ninavit.ru/wp-content/uploads/2019/03/Vitaminy_soderzhaschie_hrom_spiso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9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2559" y="2948790"/>
            <a:ext cx="10047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Способствует антиоксидантной защите организма от свободных радикалов 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из-за содержания его в ферменте </a:t>
            </a:r>
            <a:r>
              <a:rPr lang="ru-RU" sz="2000" dirty="0" err="1" smtClean="0">
                <a:latin typeface="Calibri" panose="020F0502020204030204" pitchFamily="34" charset="0"/>
              </a:rPr>
              <a:t>глютатионпероксидазе</a:t>
            </a:r>
            <a:r>
              <a:rPr lang="ru-RU" sz="2000" dirty="0" smtClean="0">
                <a:latin typeface="Calibri" panose="020F0502020204030204" pitchFamily="34" charset="0"/>
              </a:rPr>
              <a:t>, который в свою очередь, и борется с самыми вредными и опасными свободными радикалами.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борьбе с болезнями сердца и артерий.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Увеличивает активность стволовых клеток.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Селен, в среднесуточной норме должен поступать в организм в пределах от 0,08 до 0,2 гр.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1033" y="5122715"/>
            <a:ext cx="935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Селен не содержится в консервированных продуктах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В вареных продуктах содержание селена снижается примерно в половину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10559" r="11248" b="8805"/>
          <a:stretch/>
        </p:blipFill>
        <p:spPr bwMode="auto">
          <a:xfrm>
            <a:off x="9782559" y="0"/>
            <a:ext cx="2409441" cy="24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8954" y="759613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Селен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6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leznii-site.ru/wp-content/uploads/2019/08/11-1-1-768x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6328" y="1797108"/>
            <a:ext cx="110920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Помогает справляться организму с такими вредными веществами как мочевая кислота и альдегиды. 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укреплению зубов, так как способствует задержке фтора в организме.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При алкогольной интоксикации снижает вред для организма.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обмену веществ, является профилактикой от подагры и анемии.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Принимает прямое участие в синтезе аминокислот и витамина С.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Молибден, в среднесуточной норме должен поступать в организм в пределах от 0,07до 0,3. 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Молибден в организме увеличивает концентрацию если в нем не хватает железа и меди.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Дозу Молибдена можно увеличить при импотенции и кариесе.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Натрий, напротив может привести к дефициту молибдена в организме. И влияет на процесс обмена таких витаминов как Е, С, В12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4169" b="3316"/>
          <a:stretch/>
        </p:blipFill>
        <p:spPr bwMode="auto">
          <a:xfrm>
            <a:off x="9142063" y="0"/>
            <a:ext cx="3049937" cy="245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3739" y="671691"/>
            <a:ext cx="3799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Молибден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ultivarochka.my1.ru/_fr/4/1394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469" y="2453835"/>
            <a:ext cx="113430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Задействуются при работе многих важных органов человека. Принимает участие в нашем организме в правильном развитии тканей и клеток.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усвоению нашим организмом витамина В1(тиамин), железа и меди.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Сам он усваивается лучше при помощи витамина с, кальция, фосфора если они присутствуют в организме в необходимых пропорциях.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Марганец участвует в процессе формирования правильной структуры костей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Нормализует работу нервной системы.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Препятствует отложению жира в печени.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росту организма и заживлению ран.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Суточная потребность увеличивается с возрастом.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Марганец, в среднесуточной норме должен поступать в организм в пределах от 0,002 до 0,003 гр.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14124" r="4790" b="12523"/>
          <a:stretch/>
        </p:blipFill>
        <p:spPr bwMode="auto">
          <a:xfrm>
            <a:off x="9872248" y="0"/>
            <a:ext cx="2319752" cy="18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858" y="949569"/>
            <a:ext cx="361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Марганец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25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thleticasport.ru/images/mang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5357" y="1390548"/>
            <a:ext cx="10547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Многие слышали, что употребление йодированной соли полезно для щитовидной железы.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Это правда, ведь йод участвует в процессах синтеза такого гормона щитовидной железы, как тироксин.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созданий очень важных клеток крови которые патрулируют наш организм, обнаруживают и уничтожают чужеродные тельца и мусор в клетках(Фагоциты)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Йод необходим для поддержания иммунитета и обмена вещества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133" y="3349243"/>
            <a:ext cx="10621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Если вы употребляете Сою в пищу, запомните что она способна увеличить объем щитовидной железы в пять раз, что вызывает потребность в повышении употребления йода, примерно в два раз.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У детей и подростков потребность в йоде несколько выше чем у взрослых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Йод в организме может сохраняться и использоваться повторно.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Йод, в среднесуточной норме должен поступать в организм в пределах от 0,15 до 0,3 для взрослого человека. При болезнях щитовидной железы до 0,4 </a:t>
            </a:r>
            <a:r>
              <a:rPr lang="ru-RU" sz="2000" dirty="0" err="1" smtClean="0">
                <a:latin typeface="Calibri" panose="020F0502020204030204" pitchFamily="34" charset="0"/>
              </a:rPr>
              <a:t>гр</a:t>
            </a:r>
            <a:r>
              <a:rPr lang="ru-RU" sz="2000" dirty="0" smtClean="0">
                <a:latin typeface="Calibri" panose="020F0502020204030204" pitchFamily="34" charset="0"/>
              </a:rPr>
              <a:t> и даже большее количество необходимо подросткам, кормящим матерям и беременным.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t="11037" r="37060" b="58783"/>
          <a:stretch/>
        </p:blipFill>
        <p:spPr bwMode="auto">
          <a:xfrm>
            <a:off x="10248082" y="0"/>
            <a:ext cx="1943918" cy="15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4188" y="371901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Йод</a:t>
            </a:r>
            <a:endParaRPr lang="ru-RU" sz="54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79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dorovyda.ru/wp-content/uploads/RIBA%20S%20IO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964" y="2494564"/>
            <a:ext cx="7906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Здоровое питание – это такое питание, которое обеспечивает рост, оптимальное развитие, полноценную жизнедеятельность, способствует укреплению здоровья и профилактике неинфекционных заболеваний (НИЗ), включая диабет, болезни сердца, инсульт и рак.</a:t>
            </a:r>
          </a:p>
          <a:p>
            <a:pPr lvl="0"/>
            <a:endParaRPr 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Здоровое питание на протяжении всей жизни - важнейший элемент сохранения и укрепления здоровья нынешних и будущих поколений, а также, непременное условие достижения активного долголетия.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4982" y="1301671"/>
            <a:ext cx="489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entury Gothic"/>
              </a:rPr>
              <a:t>Что такое здоровое питание?</a:t>
            </a:r>
          </a:p>
        </p:txBody>
      </p:sp>
    </p:spTree>
    <p:extLst>
      <p:ext uri="{BB962C8B-B14F-4D97-AF65-F5344CB8AC3E}">
        <p14:creationId xmlns:p14="http://schemas.microsoft.com/office/powerpoint/2010/main" val="399886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724" y="1496374"/>
            <a:ext cx="11057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</a:rPr>
              <a:t>В связи с этим стоит соблюдать меры профилактики йод-дефицитных состояний, которая</a:t>
            </a:r>
            <a:r>
              <a:rPr lang="ru-RU" sz="2400" b="1" dirty="0">
                <a:latin typeface="Calibri" panose="020F0502020204030204" pitchFamily="34" charset="0"/>
              </a:rPr>
              <a:t>  должна предполагать проведение следующих мероприятий</a:t>
            </a:r>
            <a:r>
              <a:rPr lang="ru-RU" sz="2400" b="1" dirty="0" smtClean="0">
                <a:latin typeface="Calibri" panose="020F0502020204030204" pitchFamily="34" charset="0"/>
              </a:rPr>
              <a:t>:</a:t>
            </a:r>
          </a:p>
          <a:p>
            <a:r>
              <a:rPr lang="ru-RU" sz="2000" b="1" dirty="0">
                <a:latin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наличие в ассортименте предприятий розничной торговли йодированной пищевой поваренной соли, использование йодированной соли в пищевой промышленности, особенно в хлебопечении, на предприятиях общественного питания, в лечебно-профилактических учреждениях;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снабжение </a:t>
            </a:r>
            <a:r>
              <a:rPr lang="ru-RU" sz="2000" dirty="0" err="1">
                <a:latin typeface="Calibri" panose="020F0502020204030204" pitchFamily="34" charset="0"/>
              </a:rPr>
              <a:t>таблетированными</a:t>
            </a:r>
            <a:r>
              <a:rPr lang="ru-RU" sz="2000" dirty="0">
                <a:latin typeface="Calibri" panose="020F0502020204030204" pitchFamily="34" charset="0"/>
              </a:rPr>
              <a:t> препаратами йода групп риска (беременных женщин и кормящих матерей, детей и подростков);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организацию специальных медицинских учреждений для профилактики и лечения и коррекции йод-дефицитных состояний;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массовое обследование населения в эндемичных по зобу регионах и активное лечение (включая хирургическое) пациентов с патологией щитовидной железы;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- внедрение социальной рекламы о необходимости ведения здорового образа жизни, о продуктах с лечебно-профилактическими свойствами и их влияние на состояние здоровья.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3724" y="154116"/>
            <a:ext cx="10832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На Среднем Урале остро ощущается недостаток микроэлемента йода в окружающей среде (почве, воде) и, как следствие, в продуктах питания. Это влечет за собой развитие эндемичных для нашей территории заболеваний щитовидной железы, связанное с недостаточным поступлением микроэлемента «йод» с продуктами питания и напитками.</a:t>
            </a:r>
          </a:p>
        </p:txBody>
      </p:sp>
    </p:spTree>
    <p:extLst>
      <p:ext uri="{BB962C8B-B14F-4D97-AF65-F5344CB8AC3E}">
        <p14:creationId xmlns:p14="http://schemas.microsoft.com/office/powerpoint/2010/main" val="224117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4" y="396007"/>
            <a:ext cx="114370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Open Sans"/>
              </a:rPr>
              <a:t>Кому нужно следить за нормой </a:t>
            </a:r>
            <a:r>
              <a:rPr lang="ru-RU" sz="2400" b="1" dirty="0" smtClean="0">
                <a:solidFill>
                  <a:srgbClr val="000000"/>
                </a:solidFill>
                <a:latin typeface="Open Sans"/>
              </a:rPr>
              <a:t>микроэлементов</a:t>
            </a:r>
            <a:endParaRPr lang="ru-RU" sz="2400" b="1" dirty="0">
              <a:solidFill>
                <a:srgbClr val="000000"/>
              </a:solidFill>
              <a:latin typeface="Open Sans"/>
            </a:endParaRP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Без преувеличения – всем! </a:t>
            </a:r>
          </a:p>
          <a:p>
            <a:pPr lvl="0" algn="ctr"/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Однако, перечислим тех, кто чаще других страдает от дефицита микро- и макроэлементов:</a:t>
            </a:r>
          </a:p>
          <a:p>
            <a:pPr lvl="0"/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Спортсмены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 Во время интенсивных тренировок тратится много энергии, и этим людям нужно питание, содержащее все необходимые витамины и минералы.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Вегетарианцы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 Тем, кто переходит на растительную пищу, необходимо составлять меню из таких продуктов, которые могут полноценно заменить привычные мясо и рыбу.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Дети и пожилые люди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Те, кто находится в стрессовом состоянии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Соблюдающие любую диету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Беременные и кормящие женщины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 В этот период очень важно внимательно относиться к питанию, оно должно быть полноценным и здоровым.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Страдающие хроническими заболеваниями и частыми простудами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Курящие и злоупотребляющие алкоголем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Те, кто должен принимать противозачаточные средства и другие гормональные препараты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274" y="415065"/>
            <a:ext cx="117887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Профилактика дефицита микроэлементов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1.​ Ежедневное потребление разнообразных продуктов питания с достаточным содержанием необходимых витаминов, минералов и микроэлементов, так как в основе профилактики </a:t>
            </a:r>
            <a:r>
              <a:rPr lang="ru-RU" dirty="0" err="1">
                <a:latin typeface="Calibri" panose="020F0502020204030204" pitchFamily="34" charset="0"/>
              </a:rPr>
              <a:t>микронутриентной</a:t>
            </a:r>
            <a:r>
              <a:rPr lang="ru-RU" dirty="0">
                <a:latin typeface="Calibri" panose="020F0502020204030204" pitchFamily="34" charset="0"/>
              </a:rPr>
              <a:t> недостаточности лежит рациональное питание.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2.​ Использование обогащенных витаминами и микроэлементами продуктов питания, которые позволяют компенсировать сниженное содержание витаминов в овощах и фруктах в осеннее - зимний период.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3.​ Проведение дополнительного приема </a:t>
            </a:r>
            <a:r>
              <a:rPr lang="ru-RU" dirty="0" smtClean="0">
                <a:latin typeface="Calibri" panose="020F0502020204030204" pitchFamily="34" charset="0"/>
              </a:rPr>
              <a:t>витаминов и микронутриентов </a:t>
            </a:r>
            <a:r>
              <a:rPr lang="ru-RU" dirty="0">
                <a:latin typeface="Calibri" panose="020F0502020204030204" pitchFamily="34" charset="0"/>
              </a:rPr>
              <a:t>для предотвращения их недостатка в организме в течение всего года. Важно помнить, что бесконтрольный прием данных препаратов в больших дозах может быть опасным для здоровья. В аптеках предлагают огромный выбор разнообразных витаминов. Но чтобы определить какого именно витамина не хватает, необходимо проконсультироваться у лечащего врача. Он поможет правильно подобрать витаминный комплекс и даст необходимые рекомендации.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4.​ Проведение обогащения пищевых продуктов микронутриентами на этапе их промышленной выработки, обязательное использование обогащенных продуктов при изготовлении продукции общественного питания, особенно в детских коллективах.</a:t>
            </a:r>
          </a:p>
        </p:txBody>
      </p:sp>
    </p:spTree>
    <p:extLst>
      <p:ext uri="{BB962C8B-B14F-4D97-AF65-F5344CB8AC3E}">
        <p14:creationId xmlns:p14="http://schemas.microsoft.com/office/powerpoint/2010/main" val="271777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3069" y="5007150"/>
            <a:ext cx="8299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47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1679" y="2828836"/>
            <a:ext cx="8370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это элементы которые находятся в организме в минорных (очень маленьких количествах, менее 0,015 г), но роль их принципиальна важна для жизни всего организма.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5965" y="1791399"/>
            <a:ext cx="458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Century Gothic"/>
              </a:rPr>
              <a:t>Что такое микроэлементы?</a:t>
            </a:r>
          </a:p>
        </p:txBody>
      </p:sp>
    </p:spTree>
    <p:extLst>
      <p:ext uri="{BB962C8B-B14F-4D97-AF65-F5344CB8AC3E}">
        <p14:creationId xmlns:p14="http://schemas.microsoft.com/office/powerpoint/2010/main" val="120467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9993" y="1469799"/>
            <a:ext cx="104522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</a:rPr>
              <a:t>Функции микроэлементов</a:t>
            </a:r>
            <a:r>
              <a:rPr lang="ru-RU" sz="2800" b="1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ru-RU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обеспечение нормального кислотно-щелочного баланса;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участие в процессах кроветворения, секреции и костеобразования;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поддержание осмотического давления на постоянном уровне;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управление нервной проводимостью;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налаживание внутриклеточного дыхания;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влияние на иммунную систему;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обеспечение полноценного сокращения мышц;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входят в состав гормонов (йод в состав тироксина, цинк – инсулина и половых гормонов и т.д.)</a:t>
            </a:r>
          </a:p>
        </p:txBody>
      </p:sp>
    </p:spTree>
    <p:extLst>
      <p:ext uri="{BB962C8B-B14F-4D97-AF65-F5344CB8AC3E}">
        <p14:creationId xmlns:p14="http://schemas.microsoft.com/office/powerpoint/2010/main" val="36556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7019" y="505274"/>
            <a:ext cx="911586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Микроэлементы накапливаются избирательно в различных органах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цинк - преимущественно в половых железах, гипофизе, поджелудочной железе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йод - в щитовидной железе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медь - в печени и костном мозге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молибден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- в почках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селен –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в  печени, почках, селезёнке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марганец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– в гипофизе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 typeface="Arial"/>
              <a:buChar char="•"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Подробнее о роли жизненно необходимых микроэлементов рассмотрим </a:t>
            </a: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ниже </a:t>
            </a:r>
            <a:endParaRPr lang="ru-RU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257735" y="5753686"/>
            <a:ext cx="661182" cy="942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1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253" y="1965054"/>
            <a:ext cx="10812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Очень важный элемент, если вы хотите чтобы ваша кожа оставалась красивой и молодой.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Участвует в формировании кровяных телец и обмене более 20 ферментов.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Цинк принимает участие в процессе регуляции работы половых желез и выработке инсулина.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Влияет </a:t>
            </a:r>
            <a:r>
              <a:rPr lang="ru-RU" sz="2000" dirty="0">
                <a:latin typeface="Calibri" panose="020F0502020204030204" pitchFamily="34" charset="0"/>
              </a:rPr>
              <a:t>на рост и развитие, половое </a:t>
            </a:r>
            <a:r>
              <a:rPr lang="ru-RU" sz="2000" dirty="0" smtClean="0">
                <a:latin typeface="Calibri" panose="020F0502020204030204" pitchFamily="34" charset="0"/>
              </a:rPr>
              <a:t>созревание.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Дефицит </a:t>
            </a:r>
            <a:r>
              <a:rPr lang="ru-RU" sz="2000" dirty="0">
                <a:latin typeface="Calibri" panose="020F0502020204030204" pitchFamily="34" charset="0"/>
              </a:rPr>
              <a:t>приводит к нарушению полового </a:t>
            </a:r>
            <a:r>
              <a:rPr lang="ru-RU" sz="2000" dirty="0" smtClean="0">
                <a:latin typeface="Calibri" panose="020F0502020204030204" pitchFamily="34" charset="0"/>
              </a:rPr>
              <a:t>развития, </a:t>
            </a:r>
            <a:r>
              <a:rPr lang="ru-RU" sz="2000" dirty="0">
                <a:latin typeface="Calibri" panose="020F0502020204030204" pitchFamily="34" charset="0"/>
              </a:rPr>
              <a:t>вызывает заболевания ЦНС.</a:t>
            </a:r>
          </a:p>
          <a:p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Цинк, в среднесуточной норме должен поступать в организм в пределах от 0,01 до 0,015 грамм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254" y="4446450"/>
            <a:ext cx="10590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Танин содержащийся в чае препятствует правильному усвоению цинка. Это важно помнить людям страдающим анемией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Способ приготовления продуктов выбирайте запекание либо тушите, так вы сохраните в приготовленном блюде больше полезного вещества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5" b="7761"/>
          <a:stretch/>
        </p:blipFill>
        <p:spPr bwMode="auto">
          <a:xfrm>
            <a:off x="9885718" y="23183"/>
            <a:ext cx="2224814" cy="19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1784" y="655936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Цинк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38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thleticasport.ru/images/zin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7296" y="2208628"/>
            <a:ext cx="10794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Участвует в поддержании нормального состояния крови, стимулирует кровотечение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при транспортировке кислорода к клеткам организма.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Способствует поддержанию иммунитета, усвоению некоторых витаминов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построении и регенерации костной ткани.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Помогает в процессах пищеварения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Укрепляет стенки сосудов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Медь, в среднесуточной норме должен поступать в организм в пределах от 0,34 до 1,3 в зависимости от возраста и физических состояний человека.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838" y="4989724"/>
            <a:ext cx="10021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Медь препятствует усвоению организмом витамина А, кобальта и цинка.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Способствует  усвоению железа.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588" y="0"/>
            <a:ext cx="2208628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04381" y="351011"/>
            <a:ext cx="2154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/>
                <a:solidFill>
                  <a:schemeClr val="accent3"/>
                </a:solidFill>
                <a:effectLst/>
              </a:rPr>
              <a:t>Медь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912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elicitamia.ru/wp-content/uploads/2019/02/m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1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</TotalTime>
  <Words>1279</Words>
  <Application>Microsoft Office PowerPoint</Application>
  <PresentationFormat>Произвольный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30</cp:revision>
  <dcterms:created xsi:type="dcterms:W3CDTF">2021-01-17T20:27:00Z</dcterms:created>
  <dcterms:modified xsi:type="dcterms:W3CDTF">2021-04-09T06:49:32Z</dcterms:modified>
</cp:coreProperties>
</file>