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416" r:id="rId2"/>
    <p:sldId id="407" r:id="rId3"/>
    <p:sldId id="408" r:id="rId4"/>
    <p:sldId id="409" r:id="rId5"/>
    <p:sldId id="421" r:id="rId6"/>
    <p:sldId id="428" r:id="rId7"/>
    <p:sldId id="426" r:id="rId8"/>
    <p:sldId id="427" r:id="rId9"/>
    <p:sldId id="422" r:id="rId10"/>
    <p:sldId id="423" r:id="rId11"/>
    <p:sldId id="424" r:id="rId12"/>
    <p:sldId id="425" r:id="rId13"/>
    <p:sldId id="410" r:id="rId14"/>
    <p:sldId id="411" r:id="rId15"/>
    <p:sldId id="412" r:id="rId16"/>
    <p:sldId id="413" r:id="rId17"/>
    <p:sldId id="414" r:id="rId18"/>
    <p:sldId id="415" r:id="rId19"/>
    <p:sldId id="417" r:id="rId20"/>
    <p:sldId id="418" r:id="rId21"/>
    <p:sldId id="419" r:id="rId22"/>
    <p:sldId id="429" r:id="rId23"/>
    <p:sldId id="405" r:id="rId24"/>
    <p:sldId id="406" r:id="rId25"/>
    <p:sldId id="399" r:id="rId26"/>
    <p:sldId id="400" r:id="rId27"/>
    <p:sldId id="291" r:id="rId28"/>
    <p:sldId id="347" r:id="rId29"/>
    <p:sldId id="292" r:id="rId30"/>
    <p:sldId id="348" r:id="rId31"/>
    <p:sldId id="349" r:id="rId32"/>
    <p:sldId id="293" r:id="rId33"/>
    <p:sldId id="294" r:id="rId34"/>
    <p:sldId id="350" r:id="rId35"/>
    <p:sldId id="295" r:id="rId36"/>
    <p:sldId id="296" r:id="rId37"/>
    <p:sldId id="402" r:id="rId38"/>
    <p:sldId id="351" r:id="rId39"/>
    <p:sldId id="353" r:id="rId40"/>
    <p:sldId id="297" r:id="rId41"/>
    <p:sldId id="430" r:id="rId42"/>
    <p:sldId id="420" r:id="rId4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CD917F-05A3-4BE4-9416-7A8E5D457870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</dgm:pt>
    <dgm:pt modelId="{19D2E666-C0F2-4743-AB75-39F8BA7055DA}">
      <dgm:prSet phldrT="[Текст]"/>
      <dgm:spPr/>
      <dgm:t>
        <a:bodyPr/>
        <a:lstStyle/>
        <a:p>
          <a:r>
            <a:rPr lang="ru-RU" dirty="0" smtClean="0"/>
            <a:t>ФГТ  ДО</a:t>
          </a:r>
          <a:endParaRPr lang="ru-RU" dirty="0"/>
        </a:p>
      </dgm:t>
    </dgm:pt>
    <dgm:pt modelId="{3FB4EEA4-90BC-4825-A978-E5C0C648759B}" type="parTrans" cxnId="{05A11851-B055-482C-94A4-680A0E52EBBA}">
      <dgm:prSet/>
      <dgm:spPr/>
      <dgm:t>
        <a:bodyPr/>
        <a:lstStyle/>
        <a:p>
          <a:endParaRPr lang="ru-RU"/>
        </a:p>
      </dgm:t>
    </dgm:pt>
    <dgm:pt modelId="{B30CBCF5-6D6B-41B1-9DC7-E978F1EDF3C1}" type="sibTrans" cxnId="{05A11851-B055-482C-94A4-680A0E52EBBA}">
      <dgm:prSet/>
      <dgm:spPr/>
      <dgm:t>
        <a:bodyPr/>
        <a:lstStyle/>
        <a:p>
          <a:endParaRPr lang="ru-RU"/>
        </a:p>
      </dgm:t>
    </dgm:pt>
    <dgm:pt modelId="{D1CB03A3-3E10-44E4-B69A-67BCE6275F7D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ФГОС  ДО</a:t>
          </a:r>
          <a:endParaRPr lang="ru-RU" dirty="0"/>
        </a:p>
      </dgm:t>
    </dgm:pt>
    <dgm:pt modelId="{10C00F93-649A-44E3-A33F-0A95CF6DEC65}" type="parTrans" cxnId="{06BBE1B9-1FE2-454F-B8B3-E71DEE48CECA}">
      <dgm:prSet/>
      <dgm:spPr/>
      <dgm:t>
        <a:bodyPr/>
        <a:lstStyle/>
        <a:p>
          <a:endParaRPr lang="ru-RU"/>
        </a:p>
      </dgm:t>
    </dgm:pt>
    <dgm:pt modelId="{0C6B111C-2A49-4C6F-BD52-B4671DE71A61}" type="sibTrans" cxnId="{06BBE1B9-1FE2-454F-B8B3-E71DEE48CECA}">
      <dgm:prSet/>
      <dgm:spPr/>
      <dgm:t>
        <a:bodyPr/>
        <a:lstStyle/>
        <a:p>
          <a:endParaRPr lang="ru-RU"/>
        </a:p>
      </dgm:t>
    </dgm:pt>
    <dgm:pt modelId="{EEF16574-1530-4346-BA31-3D7001A582B4}" type="pres">
      <dgm:prSet presAssocID="{ADCD917F-05A3-4BE4-9416-7A8E5D457870}" presName="CompostProcess" presStyleCnt="0">
        <dgm:presLayoutVars>
          <dgm:dir/>
          <dgm:resizeHandles val="exact"/>
        </dgm:presLayoutVars>
      </dgm:prSet>
      <dgm:spPr/>
    </dgm:pt>
    <dgm:pt modelId="{94D10C46-7E45-46B9-A513-6C72E3706F12}" type="pres">
      <dgm:prSet presAssocID="{ADCD917F-05A3-4BE4-9416-7A8E5D457870}" presName="arrow" presStyleLbl="bgShp" presStyleIdx="0" presStyleCnt="1"/>
      <dgm:spPr/>
    </dgm:pt>
    <dgm:pt modelId="{E2A6795A-1448-4E1C-833F-B705DF2B6BF6}" type="pres">
      <dgm:prSet presAssocID="{ADCD917F-05A3-4BE4-9416-7A8E5D457870}" presName="linearProcess" presStyleCnt="0"/>
      <dgm:spPr/>
    </dgm:pt>
    <dgm:pt modelId="{5C81F0B1-13E0-4CA7-BA49-4E227F7DF805}" type="pres">
      <dgm:prSet presAssocID="{19D2E666-C0F2-4743-AB75-39F8BA7055DA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A2174-C65F-4918-850D-225B4BE0B86E}" type="pres">
      <dgm:prSet presAssocID="{B30CBCF5-6D6B-41B1-9DC7-E978F1EDF3C1}" presName="sibTrans" presStyleCnt="0"/>
      <dgm:spPr/>
    </dgm:pt>
    <dgm:pt modelId="{46A5E3B5-8FD4-4E6F-BE6A-B6EE7840A376}" type="pres">
      <dgm:prSet presAssocID="{D1CB03A3-3E10-44E4-B69A-67BCE6275F7D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C9D294-E0ED-354E-A6A3-5E81039FABE2}" type="presOf" srcId="{D1CB03A3-3E10-44E4-B69A-67BCE6275F7D}" destId="{46A5E3B5-8FD4-4E6F-BE6A-B6EE7840A376}" srcOrd="0" destOrd="0" presId="urn:microsoft.com/office/officeart/2005/8/layout/hProcess9"/>
    <dgm:cxn modelId="{05A11851-B055-482C-94A4-680A0E52EBBA}" srcId="{ADCD917F-05A3-4BE4-9416-7A8E5D457870}" destId="{19D2E666-C0F2-4743-AB75-39F8BA7055DA}" srcOrd="0" destOrd="0" parTransId="{3FB4EEA4-90BC-4825-A978-E5C0C648759B}" sibTransId="{B30CBCF5-6D6B-41B1-9DC7-E978F1EDF3C1}"/>
    <dgm:cxn modelId="{06BBE1B9-1FE2-454F-B8B3-E71DEE48CECA}" srcId="{ADCD917F-05A3-4BE4-9416-7A8E5D457870}" destId="{D1CB03A3-3E10-44E4-B69A-67BCE6275F7D}" srcOrd="1" destOrd="0" parTransId="{10C00F93-649A-44E3-A33F-0A95CF6DEC65}" sibTransId="{0C6B111C-2A49-4C6F-BD52-B4671DE71A61}"/>
    <dgm:cxn modelId="{56E8EA16-CDA6-F74E-85A1-8C5C2D9899B0}" type="presOf" srcId="{ADCD917F-05A3-4BE4-9416-7A8E5D457870}" destId="{EEF16574-1530-4346-BA31-3D7001A582B4}" srcOrd="0" destOrd="0" presId="urn:microsoft.com/office/officeart/2005/8/layout/hProcess9"/>
    <dgm:cxn modelId="{F50BDF00-F6C9-9C4C-BCF0-452FFBC9C4A6}" type="presOf" srcId="{19D2E666-C0F2-4743-AB75-39F8BA7055DA}" destId="{5C81F0B1-13E0-4CA7-BA49-4E227F7DF805}" srcOrd="0" destOrd="0" presId="urn:microsoft.com/office/officeart/2005/8/layout/hProcess9"/>
    <dgm:cxn modelId="{BBEEFB83-210A-2B4C-AAA3-F1D5698EF6C1}" type="presParOf" srcId="{EEF16574-1530-4346-BA31-3D7001A582B4}" destId="{94D10C46-7E45-46B9-A513-6C72E3706F12}" srcOrd="0" destOrd="0" presId="urn:microsoft.com/office/officeart/2005/8/layout/hProcess9"/>
    <dgm:cxn modelId="{C95BDB6A-C925-6E4A-91D9-E358D7359F62}" type="presParOf" srcId="{EEF16574-1530-4346-BA31-3D7001A582B4}" destId="{E2A6795A-1448-4E1C-833F-B705DF2B6BF6}" srcOrd="1" destOrd="0" presId="urn:microsoft.com/office/officeart/2005/8/layout/hProcess9"/>
    <dgm:cxn modelId="{A24EA01B-135F-5141-B1AA-43344D96DDE8}" type="presParOf" srcId="{E2A6795A-1448-4E1C-833F-B705DF2B6BF6}" destId="{5C81F0B1-13E0-4CA7-BA49-4E227F7DF805}" srcOrd="0" destOrd="0" presId="urn:microsoft.com/office/officeart/2005/8/layout/hProcess9"/>
    <dgm:cxn modelId="{A0594A41-A9E3-2A4E-ABD5-663D1CF95A16}" type="presParOf" srcId="{E2A6795A-1448-4E1C-833F-B705DF2B6BF6}" destId="{D6DA2174-C65F-4918-850D-225B4BE0B86E}" srcOrd="1" destOrd="0" presId="urn:microsoft.com/office/officeart/2005/8/layout/hProcess9"/>
    <dgm:cxn modelId="{AE77877D-A354-6947-BD00-923986A998B9}" type="presParOf" srcId="{E2A6795A-1448-4E1C-833F-B705DF2B6BF6}" destId="{46A5E3B5-8FD4-4E6F-BE6A-B6EE7840A37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563010-B40F-4FC9-B4B4-6E5851BEE3C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AD6C53-FCE2-4C42-B375-E35B90F2F5F7}">
      <dgm:prSet phldrT="[Текст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ru-RU" sz="4800" b="1" dirty="0" smtClean="0">
              <a:latin typeface="Arial" pitchFamily="34" charset="0"/>
              <a:cs typeface="Arial" pitchFamily="34" charset="0"/>
            </a:rPr>
            <a:t>ФГОС</a:t>
          </a:r>
          <a:endParaRPr lang="ru-RU" sz="4800" b="1" dirty="0">
            <a:latin typeface="Arial" pitchFamily="34" charset="0"/>
            <a:cs typeface="Arial" pitchFamily="34" charset="0"/>
          </a:endParaRPr>
        </a:p>
      </dgm:t>
    </dgm:pt>
    <dgm:pt modelId="{AF40C49E-2A10-4B9F-81F9-537B44BF755B}" type="parTrans" cxnId="{77204C81-39A0-46ED-ABA7-98E9906E9927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1A6921A9-76F0-477C-ADB3-13912B07F874}" type="sibTrans" cxnId="{77204C81-39A0-46ED-ABA7-98E9906E9927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1AA94975-A91E-4C19-A717-FC7FF270B3A1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Требования </a:t>
          </a:r>
          <a:br>
            <a:rPr lang="ru-RU" dirty="0" smtClean="0">
              <a:latin typeface="Arial" pitchFamily="34" charset="0"/>
              <a:cs typeface="Arial" pitchFamily="34" charset="0"/>
            </a:rPr>
          </a:br>
          <a:r>
            <a:rPr lang="ru-RU" b="0" dirty="0" smtClean="0">
              <a:latin typeface="Arial" pitchFamily="34" charset="0"/>
              <a:cs typeface="Arial" pitchFamily="34" charset="0"/>
            </a:rPr>
            <a:t>к</a:t>
          </a:r>
          <a:r>
            <a:rPr lang="ru-RU" b="1" dirty="0" smtClean="0">
              <a:latin typeface="Arial" pitchFamily="34" charset="0"/>
              <a:cs typeface="Arial" pitchFamily="34" charset="0"/>
            </a:rPr>
            <a:t> структуре</a:t>
          </a:r>
          <a:r>
            <a:rPr lang="ru-RU" dirty="0" smtClean="0">
              <a:latin typeface="Arial" pitchFamily="34" charset="0"/>
              <a:cs typeface="Arial" pitchFamily="34" charset="0"/>
            </a:rPr>
            <a:t> ООП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5EFF89C-46B1-4D16-BCF3-61B035B59C9C}" type="parTrans" cxnId="{ABA11926-7F1E-4171-A576-F913DC7B66C8}">
      <dgm:prSet/>
      <dgm:spPr/>
      <dgm:t>
        <a:bodyPr/>
        <a:lstStyle/>
        <a:p>
          <a:endParaRPr lang="ru-RU" dirty="0">
            <a:latin typeface="Arial" pitchFamily="34" charset="0"/>
            <a:cs typeface="Arial" pitchFamily="34" charset="0"/>
          </a:endParaRPr>
        </a:p>
      </dgm:t>
    </dgm:pt>
    <dgm:pt modelId="{C84D83E3-9A6A-4677-95C7-2E296E1E1B69}" type="sibTrans" cxnId="{ABA11926-7F1E-4171-A576-F913DC7B66C8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87A9BA89-CF5A-4A0C-91F2-411928B5330B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Требования</a:t>
          </a:r>
          <a:br>
            <a:rPr lang="ru-RU" dirty="0" smtClean="0">
              <a:latin typeface="Arial" pitchFamily="34" charset="0"/>
              <a:cs typeface="Arial" pitchFamily="34" charset="0"/>
            </a:rPr>
          </a:br>
          <a:r>
            <a:rPr lang="ru-RU" b="0" dirty="0" smtClean="0">
              <a:latin typeface="Arial" pitchFamily="34" charset="0"/>
              <a:cs typeface="Arial" pitchFamily="34" charset="0"/>
            </a:rPr>
            <a:t>к</a:t>
          </a:r>
          <a:r>
            <a:rPr lang="ru-RU" b="1" dirty="0" smtClean="0">
              <a:latin typeface="Arial" pitchFamily="34" charset="0"/>
              <a:cs typeface="Arial" pitchFamily="34" charset="0"/>
            </a:rPr>
            <a:t> условиям</a:t>
          </a:r>
          <a:r>
            <a:rPr lang="ru-RU" dirty="0" smtClean="0">
              <a:latin typeface="Arial" pitchFamily="34" charset="0"/>
              <a:cs typeface="Arial" pitchFamily="34" charset="0"/>
            </a:rPr>
            <a:t> </a:t>
          </a:r>
          <a:r>
            <a:rPr lang="ru-RU" b="0" dirty="0" smtClean="0">
              <a:latin typeface="Arial" pitchFamily="34" charset="0"/>
              <a:cs typeface="Arial" pitchFamily="34" charset="0"/>
            </a:rPr>
            <a:t>реализации</a:t>
          </a:r>
          <a:r>
            <a:rPr lang="ru-RU" dirty="0" smtClean="0">
              <a:latin typeface="Arial" pitchFamily="34" charset="0"/>
              <a:cs typeface="Arial" pitchFamily="34" charset="0"/>
            </a:rPr>
            <a:t> ООП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E3349CC-A509-427B-A6B3-B23C0D58ADFF}" type="parTrans" cxnId="{4ED4FDF4-E8B6-4A21-9B1A-26556020612E}">
      <dgm:prSet/>
      <dgm:spPr/>
      <dgm:t>
        <a:bodyPr/>
        <a:lstStyle/>
        <a:p>
          <a:endParaRPr lang="ru-RU" dirty="0">
            <a:latin typeface="Arial" pitchFamily="34" charset="0"/>
            <a:cs typeface="Arial" pitchFamily="34" charset="0"/>
          </a:endParaRPr>
        </a:p>
      </dgm:t>
    </dgm:pt>
    <dgm:pt modelId="{6EEABCA2-263C-4FE9-824B-F1B520720606}" type="sibTrans" cxnId="{4ED4FDF4-E8B6-4A21-9B1A-26556020612E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CC70DE7-CD8E-4A3B-8B70-3BC75659E06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Требования</a:t>
          </a:r>
          <a:br>
            <a:rPr lang="ru-RU" dirty="0" smtClean="0">
              <a:latin typeface="Arial" pitchFamily="34" charset="0"/>
              <a:cs typeface="Arial" pitchFamily="34" charset="0"/>
            </a:rPr>
          </a:br>
          <a:r>
            <a:rPr lang="ru-RU" dirty="0" smtClean="0">
              <a:latin typeface="Arial" pitchFamily="34" charset="0"/>
              <a:cs typeface="Arial" pitchFamily="34" charset="0"/>
            </a:rPr>
            <a:t>к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результатам</a:t>
          </a:r>
          <a:r>
            <a:rPr lang="ru-RU" dirty="0" smtClean="0">
              <a:latin typeface="Arial" pitchFamily="34" charset="0"/>
              <a:cs typeface="Arial" pitchFamily="34" charset="0"/>
            </a:rPr>
            <a:t> освоения ООП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53F9AED2-2953-4A31-AAD0-5958F4883D6C}" type="parTrans" cxnId="{3D312702-01D5-4A1A-A01F-FE05CE02E199}">
      <dgm:prSet/>
      <dgm:spPr/>
      <dgm:t>
        <a:bodyPr/>
        <a:lstStyle/>
        <a:p>
          <a:endParaRPr lang="ru-RU" dirty="0">
            <a:latin typeface="Arial" pitchFamily="34" charset="0"/>
            <a:cs typeface="Arial" pitchFamily="34" charset="0"/>
          </a:endParaRPr>
        </a:p>
      </dgm:t>
    </dgm:pt>
    <dgm:pt modelId="{ED17DA49-881A-4B88-97DA-0E95ACC2977A}" type="sibTrans" cxnId="{3D312702-01D5-4A1A-A01F-FE05CE02E199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549F2A7E-2872-4747-8117-ABFDCF6CA549}" type="pres">
      <dgm:prSet presAssocID="{34563010-B40F-4FC9-B4B4-6E5851BEE3C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10343BD-8112-4D8D-9AC0-551FA3B60242}" type="pres">
      <dgm:prSet presAssocID="{5EAD6C53-FCE2-4C42-B375-E35B90F2F5F7}" presName="root" presStyleCnt="0"/>
      <dgm:spPr/>
    </dgm:pt>
    <dgm:pt modelId="{B7315C0E-70CE-4234-99A5-351D3F927F64}" type="pres">
      <dgm:prSet presAssocID="{5EAD6C53-FCE2-4C42-B375-E35B90F2F5F7}" presName="rootComposite" presStyleCnt="0"/>
      <dgm:spPr/>
    </dgm:pt>
    <dgm:pt modelId="{3ED73DF2-484E-44D2-9CD5-C00217C16C3A}" type="pres">
      <dgm:prSet presAssocID="{5EAD6C53-FCE2-4C42-B375-E35B90F2F5F7}" presName="rootText" presStyleLbl="node1" presStyleIdx="0" presStyleCnt="1" custScaleX="189870" custScaleY="128428"/>
      <dgm:spPr/>
      <dgm:t>
        <a:bodyPr/>
        <a:lstStyle/>
        <a:p>
          <a:endParaRPr lang="ru-RU"/>
        </a:p>
      </dgm:t>
    </dgm:pt>
    <dgm:pt modelId="{2C3D45F5-9BE2-4922-8F33-A7B68177A80C}" type="pres">
      <dgm:prSet presAssocID="{5EAD6C53-FCE2-4C42-B375-E35B90F2F5F7}" presName="rootConnector" presStyleLbl="node1" presStyleIdx="0" presStyleCnt="1"/>
      <dgm:spPr/>
      <dgm:t>
        <a:bodyPr/>
        <a:lstStyle/>
        <a:p>
          <a:endParaRPr lang="ru-RU"/>
        </a:p>
      </dgm:t>
    </dgm:pt>
    <dgm:pt modelId="{8CE9550D-7639-4300-9086-1747046FE966}" type="pres">
      <dgm:prSet presAssocID="{5EAD6C53-FCE2-4C42-B375-E35B90F2F5F7}" presName="childShape" presStyleCnt="0"/>
      <dgm:spPr/>
    </dgm:pt>
    <dgm:pt modelId="{E399C37D-B054-4A5C-BE86-F36670A3B11D}" type="pres">
      <dgm:prSet presAssocID="{25EFF89C-46B1-4D16-BCF3-61B035B59C9C}" presName="Name13" presStyleLbl="parChTrans1D2" presStyleIdx="0" presStyleCnt="3"/>
      <dgm:spPr/>
      <dgm:t>
        <a:bodyPr/>
        <a:lstStyle/>
        <a:p>
          <a:endParaRPr lang="ru-RU"/>
        </a:p>
      </dgm:t>
    </dgm:pt>
    <dgm:pt modelId="{D612C64F-4D22-481B-995F-F01A3B09F3FD}" type="pres">
      <dgm:prSet presAssocID="{1AA94975-A91E-4C19-A717-FC7FF270B3A1}" presName="childText" presStyleLbl="bgAcc1" presStyleIdx="0" presStyleCnt="3" custScaleX="189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3976C-C296-41DB-B55C-16481C84E1FF}" type="pres">
      <dgm:prSet presAssocID="{6E3349CC-A509-427B-A6B3-B23C0D58ADFF}" presName="Name13" presStyleLbl="parChTrans1D2" presStyleIdx="1" presStyleCnt="3"/>
      <dgm:spPr/>
      <dgm:t>
        <a:bodyPr/>
        <a:lstStyle/>
        <a:p>
          <a:endParaRPr lang="ru-RU"/>
        </a:p>
      </dgm:t>
    </dgm:pt>
    <dgm:pt modelId="{7F1B4477-6D8F-4B39-A8E0-B24C303E4979}" type="pres">
      <dgm:prSet presAssocID="{87A9BA89-CF5A-4A0C-91F2-411928B5330B}" presName="childText" presStyleLbl="bgAcc1" presStyleIdx="1" presStyleCnt="3" custScaleX="189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C5FCF-BBA3-4A46-90E8-747B46708F40}" type="pres">
      <dgm:prSet presAssocID="{53F9AED2-2953-4A31-AAD0-5958F4883D6C}" presName="Name13" presStyleLbl="parChTrans1D2" presStyleIdx="2" presStyleCnt="3"/>
      <dgm:spPr/>
      <dgm:t>
        <a:bodyPr/>
        <a:lstStyle/>
        <a:p>
          <a:endParaRPr lang="ru-RU"/>
        </a:p>
      </dgm:t>
    </dgm:pt>
    <dgm:pt modelId="{83C69F21-AB52-4E53-B0CE-2481F72E639A}" type="pres">
      <dgm:prSet presAssocID="{DCC70DE7-CD8E-4A3B-8B70-3BC75659E061}" presName="childText" presStyleLbl="bgAcc1" presStyleIdx="2" presStyleCnt="3" custScaleX="189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47B396-4DEE-164E-8F13-95BB174849A4}" type="presOf" srcId="{25EFF89C-46B1-4D16-BCF3-61B035B59C9C}" destId="{E399C37D-B054-4A5C-BE86-F36670A3B11D}" srcOrd="0" destOrd="0" presId="urn:microsoft.com/office/officeart/2005/8/layout/hierarchy3"/>
    <dgm:cxn modelId="{4ED4FDF4-E8B6-4A21-9B1A-26556020612E}" srcId="{5EAD6C53-FCE2-4C42-B375-E35B90F2F5F7}" destId="{87A9BA89-CF5A-4A0C-91F2-411928B5330B}" srcOrd="1" destOrd="0" parTransId="{6E3349CC-A509-427B-A6B3-B23C0D58ADFF}" sibTransId="{6EEABCA2-263C-4FE9-824B-F1B520720606}"/>
    <dgm:cxn modelId="{71A5FE47-02FF-FA4D-AA9F-CC2B13B7A965}" type="presOf" srcId="{5EAD6C53-FCE2-4C42-B375-E35B90F2F5F7}" destId="{2C3D45F5-9BE2-4922-8F33-A7B68177A80C}" srcOrd="1" destOrd="0" presId="urn:microsoft.com/office/officeart/2005/8/layout/hierarchy3"/>
    <dgm:cxn modelId="{77204C81-39A0-46ED-ABA7-98E9906E9927}" srcId="{34563010-B40F-4FC9-B4B4-6E5851BEE3C7}" destId="{5EAD6C53-FCE2-4C42-B375-E35B90F2F5F7}" srcOrd="0" destOrd="0" parTransId="{AF40C49E-2A10-4B9F-81F9-537B44BF755B}" sibTransId="{1A6921A9-76F0-477C-ADB3-13912B07F874}"/>
    <dgm:cxn modelId="{913B17D3-A96E-F34B-9D4D-46119D0DF48D}" type="presOf" srcId="{DCC70DE7-CD8E-4A3B-8B70-3BC75659E061}" destId="{83C69F21-AB52-4E53-B0CE-2481F72E639A}" srcOrd="0" destOrd="0" presId="urn:microsoft.com/office/officeart/2005/8/layout/hierarchy3"/>
    <dgm:cxn modelId="{3D312702-01D5-4A1A-A01F-FE05CE02E199}" srcId="{5EAD6C53-FCE2-4C42-B375-E35B90F2F5F7}" destId="{DCC70DE7-CD8E-4A3B-8B70-3BC75659E061}" srcOrd="2" destOrd="0" parTransId="{53F9AED2-2953-4A31-AAD0-5958F4883D6C}" sibTransId="{ED17DA49-881A-4B88-97DA-0E95ACC2977A}"/>
    <dgm:cxn modelId="{5681C8A3-6728-DD47-8C19-D10727CECD70}" type="presOf" srcId="{1AA94975-A91E-4C19-A717-FC7FF270B3A1}" destId="{D612C64F-4D22-481B-995F-F01A3B09F3FD}" srcOrd="0" destOrd="0" presId="urn:microsoft.com/office/officeart/2005/8/layout/hierarchy3"/>
    <dgm:cxn modelId="{B55CD849-6037-5640-BA43-CA9449A1496C}" type="presOf" srcId="{87A9BA89-CF5A-4A0C-91F2-411928B5330B}" destId="{7F1B4477-6D8F-4B39-A8E0-B24C303E4979}" srcOrd="0" destOrd="0" presId="urn:microsoft.com/office/officeart/2005/8/layout/hierarchy3"/>
    <dgm:cxn modelId="{83B69A3F-2A16-1C47-9C81-A4FF000B8325}" type="presOf" srcId="{6E3349CC-A509-427B-A6B3-B23C0D58ADFF}" destId="{9D63976C-C296-41DB-B55C-16481C84E1FF}" srcOrd="0" destOrd="0" presId="urn:microsoft.com/office/officeart/2005/8/layout/hierarchy3"/>
    <dgm:cxn modelId="{ABA11926-7F1E-4171-A576-F913DC7B66C8}" srcId="{5EAD6C53-FCE2-4C42-B375-E35B90F2F5F7}" destId="{1AA94975-A91E-4C19-A717-FC7FF270B3A1}" srcOrd="0" destOrd="0" parTransId="{25EFF89C-46B1-4D16-BCF3-61B035B59C9C}" sibTransId="{C84D83E3-9A6A-4677-95C7-2E296E1E1B69}"/>
    <dgm:cxn modelId="{3098F0D2-CDC7-454D-8DF0-45CE1D68F4F9}" type="presOf" srcId="{34563010-B40F-4FC9-B4B4-6E5851BEE3C7}" destId="{549F2A7E-2872-4747-8117-ABFDCF6CA549}" srcOrd="0" destOrd="0" presId="urn:microsoft.com/office/officeart/2005/8/layout/hierarchy3"/>
    <dgm:cxn modelId="{95EECDDA-40C9-884A-B66B-D2D484F1A3B5}" type="presOf" srcId="{53F9AED2-2953-4A31-AAD0-5958F4883D6C}" destId="{D9DC5FCF-BBA3-4A46-90E8-747B46708F40}" srcOrd="0" destOrd="0" presId="urn:microsoft.com/office/officeart/2005/8/layout/hierarchy3"/>
    <dgm:cxn modelId="{6734F7CE-2A57-CF40-B66A-C93A8E9516B0}" type="presOf" srcId="{5EAD6C53-FCE2-4C42-B375-E35B90F2F5F7}" destId="{3ED73DF2-484E-44D2-9CD5-C00217C16C3A}" srcOrd="0" destOrd="0" presId="urn:microsoft.com/office/officeart/2005/8/layout/hierarchy3"/>
    <dgm:cxn modelId="{44DD5310-2ACB-F44C-9510-12FB3DC7F567}" type="presParOf" srcId="{549F2A7E-2872-4747-8117-ABFDCF6CA549}" destId="{810343BD-8112-4D8D-9AC0-551FA3B60242}" srcOrd="0" destOrd="0" presId="urn:microsoft.com/office/officeart/2005/8/layout/hierarchy3"/>
    <dgm:cxn modelId="{22856FF5-C91B-544D-86ED-1B08F41DB3D6}" type="presParOf" srcId="{810343BD-8112-4D8D-9AC0-551FA3B60242}" destId="{B7315C0E-70CE-4234-99A5-351D3F927F64}" srcOrd="0" destOrd="0" presId="urn:microsoft.com/office/officeart/2005/8/layout/hierarchy3"/>
    <dgm:cxn modelId="{5922E3F3-87C6-694A-A908-55511D6584BD}" type="presParOf" srcId="{B7315C0E-70CE-4234-99A5-351D3F927F64}" destId="{3ED73DF2-484E-44D2-9CD5-C00217C16C3A}" srcOrd="0" destOrd="0" presId="urn:microsoft.com/office/officeart/2005/8/layout/hierarchy3"/>
    <dgm:cxn modelId="{7CD8853D-BE0D-F34B-9AE0-02F5D6AF140B}" type="presParOf" srcId="{B7315C0E-70CE-4234-99A5-351D3F927F64}" destId="{2C3D45F5-9BE2-4922-8F33-A7B68177A80C}" srcOrd="1" destOrd="0" presId="urn:microsoft.com/office/officeart/2005/8/layout/hierarchy3"/>
    <dgm:cxn modelId="{A962A191-2FC8-5643-A342-DE6A320B8DEB}" type="presParOf" srcId="{810343BD-8112-4D8D-9AC0-551FA3B60242}" destId="{8CE9550D-7639-4300-9086-1747046FE966}" srcOrd="1" destOrd="0" presId="urn:microsoft.com/office/officeart/2005/8/layout/hierarchy3"/>
    <dgm:cxn modelId="{56F23273-A81D-0E4D-9AF5-F778E1B28B46}" type="presParOf" srcId="{8CE9550D-7639-4300-9086-1747046FE966}" destId="{E399C37D-B054-4A5C-BE86-F36670A3B11D}" srcOrd="0" destOrd="0" presId="urn:microsoft.com/office/officeart/2005/8/layout/hierarchy3"/>
    <dgm:cxn modelId="{73D79461-3AD9-7746-B23E-F453EFD97302}" type="presParOf" srcId="{8CE9550D-7639-4300-9086-1747046FE966}" destId="{D612C64F-4D22-481B-995F-F01A3B09F3FD}" srcOrd="1" destOrd="0" presId="urn:microsoft.com/office/officeart/2005/8/layout/hierarchy3"/>
    <dgm:cxn modelId="{EF8C4DA4-A749-A74B-B959-4C853413E67C}" type="presParOf" srcId="{8CE9550D-7639-4300-9086-1747046FE966}" destId="{9D63976C-C296-41DB-B55C-16481C84E1FF}" srcOrd="2" destOrd="0" presId="urn:microsoft.com/office/officeart/2005/8/layout/hierarchy3"/>
    <dgm:cxn modelId="{CF61601E-8021-C741-B62E-AC9A4876490A}" type="presParOf" srcId="{8CE9550D-7639-4300-9086-1747046FE966}" destId="{7F1B4477-6D8F-4B39-A8E0-B24C303E4979}" srcOrd="3" destOrd="0" presId="urn:microsoft.com/office/officeart/2005/8/layout/hierarchy3"/>
    <dgm:cxn modelId="{EDF1F4F4-28A6-454A-A968-689E73138068}" type="presParOf" srcId="{8CE9550D-7639-4300-9086-1747046FE966}" destId="{D9DC5FCF-BBA3-4A46-90E8-747B46708F40}" srcOrd="4" destOrd="0" presId="urn:microsoft.com/office/officeart/2005/8/layout/hierarchy3"/>
    <dgm:cxn modelId="{67F64C31-3F03-F046-BD98-106122EBFA08}" type="presParOf" srcId="{8CE9550D-7639-4300-9086-1747046FE966}" destId="{83C69F21-AB52-4E53-B0CE-2481F72E639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7D10BB-7BAF-403B-BD06-0F7C801F45E7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C664F7AB-B0C8-46CC-BE6B-433D57FB7F70}">
      <dgm:prSet custT="1"/>
      <dgm:spPr/>
      <dgm:t>
        <a:bodyPr/>
        <a:lstStyle/>
        <a:p>
          <a:pPr rtl="0"/>
          <a:r>
            <a:rPr lang="ru-RU" sz="2000" b="0" dirty="0" smtClean="0">
              <a:latin typeface="Arial" pitchFamily="34" charset="0"/>
              <a:cs typeface="Arial" pitchFamily="34" charset="0"/>
            </a:rPr>
            <a:t>Социально –</a:t>
          </a:r>
          <a:br>
            <a:rPr lang="ru-RU" sz="2000" b="0" dirty="0" smtClean="0">
              <a:latin typeface="Arial" pitchFamily="34" charset="0"/>
              <a:cs typeface="Arial" pitchFamily="34" charset="0"/>
            </a:rPr>
          </a:br>
          <a:r>
            <a:rPr lang="ru-RU" sz="2000" b="0" dirty="0" smtClean="0">
              <a:latin typeface="Arial" pitchFamily="34" charset="0"/>
              <a:cs typeface="Arial" pitchFamily="34" charset="0"/>
            </a:rPr>
            <a:t>коммуникативное развитие</a:t>
          </a:r>
        </a:p>
      </dgm:t>
    </dgm:pt>
    <dgm:pt modelId="{0CD7D99C-1C51-4DED-A2F6-22214624C07D}" type="parTrans" cxnId="{9D52CA09-A1C0-4019-B97C-0BFA881135F9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F29338F9-0046-4FB4-A88B-9E8EC09C2B67}" type="sibTrans" cxnId="{9D52CA09-A1C0-4019-B97C-0BFA881135F9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0A524688-D690-4736-AE79-5B3BDB16A741}">
      <dgm:prSet custT="1"/>
      <dgm:spPr/>
      <dgm:t>
        <a:bodyPr/>
        <a:lstStyle/>
        <a:p>
          <a:pPr rtl="0"/>
          <a:r>
            <a:rPr lang="ru-RU" sz="2000" b="0" dirty="0" smtClean="0">
              <a:latin typeface="Arial" pitchFamily="34" charset="0"/>
              <a:cs typeface="Arial" pitchFamily="34" charset="0"/>
            </a:rPr>
            <a:t>Познавательное развитие</a:t>
          </a:r>
          <a:endParaRPr lang="ru-RU" sz="2000" b="0" dirty="0">
            <a:latin typeface="Arial" pitchFamily="34" charset="0"/>
            <a:cs typeface="Arial" pitchFamily="34" charset="0"/>
          </a:endParaRPr>
        </a:p>
      </dgm:t>
    </dgm:pt>
    <dgm:pt modelId="{6CD4764F-3E1C-49E5-9577-0B03F6FF19CE}" type="parTrans" cxnId="{71C5557A-B843-44FE-A162-7ABAE1F3C515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B3B8C700-7D72-4E12-8897-E44A123958DD}" type="sibTrans" cxnId="{71C5557A-B843-44FE-A162-7ABAE1F3C515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FD74041C-3F25-4737-B517-64D510520762}">
      <dgm:prSet custT="1"/>
      <dgm:spPr/>
      <dgm:t>
        <a:bodyPr/>
        <a:lstStyle/>
        <a:p>
          <a:pPr rtl="0"/>
          <a:r>
            <a:rPr lang="ru-RU" sz="2000" b="0" dirty="0" smtClean="0">
              <a:latin typeface="Arial" pitchFamily="34" charset="0"/>
              <a:cs typeface="Arial" pitchFamily="34" charset="0"/>
            </a:rPr>
            <a:t>Художественно – </a:t>
          </a:r>
          <a:br>
            <a:rPr lang="ru-RU" sz="2000" b="0" dirty="0" smtClean="0">
              <a:latin typeface="Arial" pitchFamily="34" charset="0"/>
              <a:cs typeface="Arial" pitchFamily="34" charset="0"/>
            </a:rPr>
          </a:br>
          <a:r>
            <a:rPr lang="ru-RU" sz="2000" b="0" dirty="0" smtClean="0">
              <a:latin typeface="Arial" pitchFamily="34" charset="0"/>
              <a:cs typeface="Arial" pitchFamily="34" charset="0"/>
            </a:rPr>
            <a:t>эстетическое развитие</a:t>
          </a:r>
          <a:endParaRPr lang="ru-RU" sz="2000" b="0" dirty="0">
            <a:latin typeface="Arial" pitchFamily="34" charset="0"/>
            <a:cs typeface="Arial" pitchFamily="34" charset="0"/>
          </a:endParaRPr>
        </a:p>
      </dgm:t>
    </dgm:pt>
    <dgm:pt modelId="{EAE1CA11-5B47-4419-9368-B98457536378}" type="parTrans" cxnId="{4701FA3E-FEA7-4A8A-9938-89AD47D63826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B5D145AE-86A3-4F86-B3F0-618124CB7833}" type="sibTrans" cxnId="{4701FA3E-FEA7-4A8A-9938-89AD47D63826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A0DCEB34-3928-424E-A646-90F726E81B58}">
      <dgm:prSet custT="1"/>
      <dgm:spPr/>
      <dgm:t>
        <a:bodyPr/>
        <a:lstStyle/>
        <a:p>
          <a:pPr rtl="0"/>
          <a:r>
            <a:rPr lang="ru-RU" sz="2000" b="0" dirty="0" smtClean="0">
              <a:latin typeface="Arial" pitchFamily="34" charset="0"/>
              <a:cs typeface="Arial" pitchFamily="34" charset="0"/>
            </a:rPr>
            <a:t>Физическое развитие</a:t>
          </a:r>
          <a:endParaRPr lang="ru-RU" sz="2000" b="0" dirty="0">
            <a:latin typeface="Arial" pitchFamily="34" charset="0"/>
            <a:cs typeface="Arial" pitchFamily="34" charset="0"/>
          </a:endParaRPr>
        </a:p>
      </dgm:t>
    </dgm:pt>
    <dgm:pt modelId="{A2B515FB-DB67-4BA7-9129-77FA8581702C}" type="parTrans" cxnId="{BBA06B36-15F4-4CBE-9A8C-013D993210AB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10DC671D-EF2D-40F6-AFFB-1D87A3124C26}" type="sibTrans" cxnId="{BBA06B36-15F4-4CBE-9A8C-013D993210AB}">
      <dgm:prSet/>
      <dgm:spPr/>
      <dgm:t>
        <a:bodyPr/>
        <a:lstStyle/>
        <a:p>
          <a:endParaRPr lang="ru-RU" sz="2000" b="0">
            <a:latin typeface="Arial" pitchFamily="34" charset="0"/>
            <a:cs typeface="Arial" pitchFamily="34" charset="0"/>
          </a:endParaRPr>
        </a:p>
      </dgm:t>
    </dgm:pt>
    <dgm:pt modelId="{B94BB278-ACB6-4C6F-AFA6-87887BA9920F}">
      <dgm:prSet custT="1"/>
      <dgm:spPr/>
      <dgm:t>
        <a:bodyPr/>
        <a:lstStyle/>
        <a:p>
          <a:r>
            <a:rPr lang="ru-RU" sz="2000" b="0" dirty="0" smtClean="0">
              <a:latin typeface="Arial" pitchFamily="34" charset="0"/>
              <a:cs typeface="Arial" pitchFamily="34" charset="0"/>
            </a:rPr>
            <a:t>Речевое развитие</a:t>
          </a:r>
          <a:endParaRPr lang="ru-RU" sz="2000" b="0" dirty="0">
            <a:latin typeface="Arial" pitchFamily="34" charset="0"/>
            <a:cs typeface="Arial" pitchFamily="34" charset="0"/>
          </a:endParaRPr>
        </a:p>
      </dgm:t>
    </dgm:pt>
    <dgm:pt modelId="{946D91FA-6DCB-4726-A8E0-D97B85F7E00F}" type="parTrans" cxnId="{89D7F608-935C-4D6B-BAD1-54B69960D820}">
      <dgm:prSet/>
      <dgm:spPr/>
      <dgm:t>
        <a:bodyPr/>
        <a:lstStyle/>
        <a:p>
          <a:endParaRPr lang="ru-RU" b="0"/>
        </a:p>
      </dgm:t>
    </dgm:pt>
    <dgm:pt modelId="{BB6AE56D-BC3E-4DA6-A6CC-D1EDEA4B4C27}" type="sibTrans" cxnId="{89D7F608-935C-4D6B-BAD1-54B69960D820}">
      <dgm:prSet/>
      <dgm:spPr/>
      <dgm:t>
        <a:bodyPr/>
        <a:lstStyle/>
        <a:p>
          <a:endParaRPr lang="ru-RU" b="0"/>
        </a:p>
      </dgm:t>
    </dgm:pt>
    <dgm:pt modelId="{2156BDA4-D755-45A3-B6E1-03E345C48250}" type="pres">
      <dgm:prSet presAssocID="{C57D10BB-7BAF-403B-BD06-0F7C801F45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DC783B-C501-4F68-93B9-77BEFB52B810}" type="pres">
      <dgm:prSet presAssocID="{C664F7AB-B0C8-46CC-BE6B-433D57FB7F7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EC039-93C0-4D8A-A208-6EE4FDFBBEC1}" type="pres">
      <dgm:prSet presAssocID="{F29338F9-0046-4FB4-A88B-9E8EC09C2B67}" presName="spacer" presStyleCnt="0"/>
      <dgm:spPr/>
      <dgm:t>
        <a:bodyPr/>
        <a:lstStyle/>
        <a:p>
          <a:endParaRPr lang="ru-RU"/>
        </a:p>
      </dgm:t>
    </dgm:pt>
    <dgm:pt modelId="{5BE26614-D759-4B62-A9CA-271E045E508C}" type="pres">
      <dgm:prSet presAssocID="{0A524688-D690-4736-AE79-5B3BDB16A74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DC21F-B614-480D-96FB-21E627ACF4B2}" type="pres">
      <dgm:prSet presAssocID="{B3B8C700-7D72-4E12-8897-E44A123958DD}" presName="spacer" presStyleCnt="0"/>
      <dgm:spPr/>
      <dgm:t>
        <a:bodyPr/>
        <a:lstStyle/>
        <a:p>
          <a:endParaRPr lang="ru-RU"/>
        </a:p>
      </dgm:t>
    </dgm:pt>
    <dgm:pt modelId="{24BBC588-691C-4FB5-9946-E60280BA0B83}" type="pres">
      <dgm:prSet presAssocID="{B94BB278-ACB6-4C6F-AFA6-87887BA9920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5FD29-C11C-46BD-A089-85BE9BB588BC}" type="pres">
      <dgm:prSet presAssocID="{BB6AE56D-BC3E-4DA6-A6CC-D1EDEA4B4C27}" presName="spacer" presStyleCnt="0"/>
      <dgm:spPr/>
      <dgm:t>
        <a:bodyPr/>
        <a:lstStyle/>
        <a:p>
          <a:endParaRPr lang="ru-RU"/>
        </a:p>
      </dgm:t>
    </dgm:pt>
    <dgm:pt modelId="{218BCDC9-20AF-4AE9-8FCA-730660FAD8A2}" type="pres">
      <dgm:prSet presAssocID="{FD74041C-3F25-4737-B517-64D51052076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ECDC0-5D98-4984-9569-AE8DFC925189}" type="pres">
      <dgm:prSet presAssocID="{B5D145AE-86A3-4F86-B3F0-618124CB7833}" presName="spacer" presStyleCnt="0"/>
      <dgm:spPr/>
      <dgm:t>
        <a:bodyPr/>
        <a:lstStyle/>
        <a:p>
          <a:endParaRPr lang="ru-RU"/>
        </a:p>
      </dgm:t>
    </dgm:pt>
    <dgm:pt modelId="{E532612F-4BF5-42C8-A1A6-9763C43D7424}" type="pres">
      <dgm:prSet presAssocID="{A0DCEB34-3928-424E-A646-90F726E81B5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268042-881F-414B-9627-29DF79CE341A}" type="presOf" srcId="{FD74041C-3F25-4737-B517-64D510520762}" destId="{218BCDC9-20AF-4AE9-8FCA-730660FAD8A2}" srcOrd="0" destOrd="0" presId="urn:microsoft.com/office/officeart/2005/8/layout/vList2"/>
    <dgm:cxn modelId="{71C5557A-B843-44FE-A162-7ABAE1F3C515}" srcId="{C57D10BB-7BAF-403B-BD06-0F7C801F45E7}" destId="{0A524688-D690-4736-AE79-5B3BDB16A741}" srcOrd="1" destOrd="0" parTransId="{6CD4764F-3E1C-49E5-9577-0B03F6FF19CE}" sibTransId="{B3B8C700-7D72-4E12-8897-E44A123958DD}"/>
    <dgm:cxn modelId="{9D52CA09-A1C0-4019-B97C-0BFA881135F9}" srcId="{C57D10BB-7BAF-403B-BD06-0F7C801F45E7}" destId="{C664F7AB-B0C8-46CC-BE6B-433D57FB7F70}" srcOrd="0" destOrd="0" parTransId="{0CD7D99C-1C51-4DED-A2F6-22214624C07D}" sibTransId="{F29338F9-0046-4FB4-A88B-9E8EC09C2B67}"/>
    <dgm:cxn modelId="{89D7F608-935C-4D6B-BAD1-54B69960D820}" srcId="{C57D10BB-7BAF-403B-BD06-0F7C801F45E7}" destId="{B94BB278-ACB6-4C6F-AFA6-87887BA9920F}" srcOrd="2" destOrd="0" parTransId="{946D91FA-6DCB-4726-A8E0-D97B85F7E00F}" sibTransId="{BB6AE56D-BC3E-4DA6-A6CC-D1EDEA4B4C27}"/>
    <dgm:cxn modelId="{BBA06B36-15F4-4CBE-9A8C-013D993210AB}" srcId="{C57D10BB-7BAF-403B-BD06-0F7C801F45E7}" destId="{A0DCEB34-3928-424E-A646-90F726E81B58}" srcOrd="4" destOrd="0" parTransId="{A2B515FB-DB67-4BA7-9129-77FA8581702C}" sibTransId="{10DC671D-EF2D-40F6-AFFB-1D87A3124C26}"/>
    <dgm:cxn modelId="{F9A0E2E6-A588-2E48-8254-ED4171A62CF7}" type="presOf" srcId="{C57D10BB-7BAF-403B-BD06-0F7C801F45E7}" destId="{2156BDA4-D755-45A3-B6E1-03E345C48250}" srcOrd="0" destOrd="0" presId="urn:microsoft.com/office/officeart/2005/8/layout/vList2"/>
    <dgm:cxn modelId="{17A5CAA4-1541-BD4B-8329-EB13F111D5F9}" type="presOf" srcId="{A0DCEB34-3928-424E-A646-90F726E81B58}" destId="{E532612F-4BF5-42C8-A1A6-9763C43D7424}" srcOrd="0" destOrd="0" presId="urn:microsoft.com/office/officeart/2005/8/layout/vList2"/>
    <dgm:cxn modelId="{4701FA3E-FEA7-4A8A-9938-89AD47D63826}" srcId="{C57D10BB-7BAF-403B-BD06-0F7C801F45E7}" destId="{FD74041C-3F25-4737-B517-64D510520762}" srcOrd="3" destOrd="0" parTransId="{EAE1CA11-5B47-4419-9368-B98457536378}" sibTransId="{B5D145AE-86A3-4F86-B3F0-618124CB7833}"/>
    <dgm:cxn modelId="{22050650-5006-144C-B3F4-A17A6FBA7CD1}" type="presOf" srcId="{0A524688-D690-4736-AE79-5B3BDB16A741}" destId="{5BE26614-D759-4B62-A9CA-271E045E508C}" srcOrd="0" destOrd="0" presId="urn:microsoft.com/office/officeart/2005/8/layout/vList2"/>
    <dgm:cxn modelId="{F90CB6C2-B4C2-8644-8C6C-CE427AB3859F}" type="presOf" srcId="{C664F7AB-B0C8-46CC-BE6B-433D57FB7F70}" destId="{95DC783B-C501-4F68-93B9-77BEFB52B810}" srcOrd="0" destOrd="0" presId="urn:microsoft.com/office/officeart/2005/8/layout/vList2"/>
    <dgm:cxn modelId="{A466817E-484B-4B41-B917-1B7A9CB6DB1C}" type="presOf" srcId="{B94BB278-ACB6-4C6F-AFA6-87887BA9920F}" destId="{24BBC588-691C-4FB5-9946-E60280BA0B83}" srcOrd="0" destOrd="0" presId="urn:microsoft.com/office/officeart/2005/8/layout/vList2"/>
    <dgm:cxn modelId="{867CD4F9-7195-1F4D-90B5-F9DC8385079B}" type="presParOf" srcId="{2156BDA4-D755-45A3-B6E1-03E345C48250}" destId="{95DC783B-C501-4F68-93B9-77BEFB52B810}" srcOrd="0" destOrd="0" presId="urn:microsoft.com/office/officeart/2005/8/layout/vList2"/>
    <dgm:cxn modelId="{C6E391A8-7FD0-9449-954E-D6265F1E975C}" type="presParOf" srcId="{2156BDA4-D755-45A3-B6E1-03E345C48250}" destId="{58CEC039-93C0-4D8A-A208-6EE4FDFBBEC1}" srcOrd="1" destOrd="0" presId="urn:microsoft.com/office/officeart/2005/8/layout/vList2"/>
    <dgm:cxn modelId="{7222F5E6-EC81-0340-9A1C-42F505A31253}" type="presParOf" srcId="{2156BDA4-D755-45A3-B6E1-03E345C48250}" destId="{5BE26614-D759-4B62-A9CA-271E045E508C}" srcOrd="2" destOrd="0" presId="urn:microsoft.com/office/officeart/2005/8/layout/vList2"/>
    <dgm:cxn modelId="{933A248C-1B89-DA42-AD7A-9D53A2DBD7FB}" type="presParOf" srcId="{2156BDA4-D755-45A3-B6E1-03E345C48250}" destId="{F97DC21F-B614-480D-96FB-21E627ACF4B2}" srcOrd="3" destOrd="0" presId="urn:microsoft.com/office/officeart/2005/8/layout/vList2"/>
    <dgm:cxn modelId="{31C7E083-5314-A243-BD82-B93A9415DA8C}" type="presParOf" srcId="{2156BDA4-D755-45A3-B6E1-03E345C48250}" destId="{24BBC588-691C-4FB5-9946-E60280BA0B83}" srcOrd="4" destOrd="0" presId="urn:microsoft.com/office/officeart/2005/8/layout/vList2"/>
    <dgm:cxn modelId="{16D1819E-6A9F-8B48-A0E3-346F3319B48B}" type="presParOf" srcId="{2156BDA4-D755-45A3-B6E1-03E345C48250}" destId="{1B65FD29-C11C-46BD-A089-85BE9BB588BC}" srcOrd="5" destOrd="0" presId="urn:microsoft.com/office/officeart/2005/8/layout/vList2"/>
    <dgm:cxn modelId="{0C3873D6-9A96-2945-9C1D-0AA2D83898B5}" type="presParOf" srcId="{2156BDA4-D755-45A3-B6E1-03E345C48250}" destId="{218BCDC9-20AF-4AE9-8FCA-730660FAD8A2}" srcOrd="6" destOrd="0" presId="urn:microsoft.com/office/officeart/2005/8/layout/vList2"/>
    <dgm:cxn modelId="{ED1EC8D4-F629-A443-BC62-4D4C65A058C3}" type="presParOf" srcId="{2156BDA4-D755-45A3-B6E1-03E345C48250}" destId="{8B9ECDC0-5D98-4984-9569-AE8DFC925189}" srcOrd="7" destOrd="0" presId="urn:microsoft.com/office/officeart/2005/8/layout/vList2"/>
    <dgm:cxn modelId="{D91A4261-37CA-3742-8E38-FB51F59AE096}" type="presParOf" srcId="{2156BDA4-D755-45A3-B6E1-03E345C48250}" destId="{E532612F-4BF5-42C8-A1A6-9763C43D742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10C46-7E45-46B9-A513-6C72E3706F12}">
      <dsp:nvSpPr>
        <dsp:cNvPr id="0" name=""/>
        <dsp:cNvSpPr/>
      </dsp:nvSpPr>
      <dsp:spPr>
        <a:xfrm>
          <a:off x="582929" y="0"/>
          <a:ext cx="660654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81F0B1-13E0-4CA7-BA49-4E227F7DF805}">
      <dsp:nvSpPr>
        <dsp:cNvPr id="0" name=""/>
        <dsp:cNvSpPr/>
      </dsp:nvSpPr>
      <dsp:spPr>
        <a:xfrm>
          <a:off x="3723" y="1371599"/>
          <a:ext cx="3704864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ФГТ  ДО</a:t>
          </a:r>
          <a:endParaRPr lang="ru-RU" sz="5900" kern="1200" dirty="0"/>
        </a:p>
      </dsp:txBody>
      <dsp:txXfrm>
        <a:off x="92998" y="1460874"/>
        <a:ext cx="3526314" cy="1650250"/>
      </dsp:txXfrm>
    </dsp:sp>
    <dsp:sp modelId="{46A5E3B5-8FD4-4E6F-BE6A-B6EE7840A376}">
      <dsp:nvSpPr>
        <dsp:cNvPr id="0" name=""/>
        <dsp:cNvSpPr/>
      </dsp:nvSpPr>
      <dsp:spPr>
        <a:xfrm>
          <a:off x="4063811" y="1371599"/>
          <a:ext cx="3704864" cy="182880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ФГОС  ДО</a:t>
          </a:r>
          <a:endParaRPr lang="ru-RU" sz="5900" kern="1200" dirty="0"/>
        </a:p>
      </dsp:txBody>
      <dsp:txXfrm>
        <a:off x="4153086" y="1460874"/>
        <a:ext cx="3526314" cy="1650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73DF2-484E-44D2-9CD5-C00217C16C3A}">
      <dsp:nvSpPr>
        <dsp:cNvPr id="0" name=""/>
        <dsp:cNvSpPr/>
      </dsp:nvSpPr>
      <dsp:spPr>
        <a:xfrm>
          <a:off x="2551337" y="355"/>
          <a:ext cx="3611111" cy="1221277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4800" b="1" kern="1200" dirty="0" smtClean="0">
              <a:latin typeface="Arial" pitchFamily="34" charset="0"/>
              <a:cs typeface="Arial" pitchFamily="34" charset="0"/>
            </a:rPr>
            <a:t>ФГОС</a:t>
          </a:r>
          <a:endParaRPr lang="ru-RU" sz="4800" b="1" kern="1200" dirty="0">
            <a:latin typeface="Arial" pitchFamily="34" charset="0"/>
            <a:cs typeface="Arial" pitchFamily="34" charset="0"/>
          </a:endParaRPr>
        </a:p>
      </dsp:txBody>
      <dsp:txXfrm>
        <a:off x="2587107" y="36125"/>
        <a:ext cx="3539571" cy="1149737"/>
      </dsp:txXfrm>
    </dsp:sp>
    <dsp:sp modelId="{E399C37D-B054-4A5C-BE86-F36670A3B11D}">
      <dsp:nvSpPr>
        <dsp:cNvPr id="0" name=""/>
        <dsp:cNvSpPr/>
      </dsp:nvSpPr>
      <dsp:spPr>
        <a:xfrm>
          <a:off x="2912449" y="1221632"/>
          <a:ext cx="361111" cy="713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207"/>
              </a:lnTo>
              <a:lnTo>
                <a:pt x="361111" y="7132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2C64F-4D22-481B-995F-F01A3B09F3FD}">
      <dsp:nvSpPr>
        <dsp:cNvPr id="0" name=""/>
        <dsp:cNvSpPr/>
      </dsp:nvSpPr>
      <dsp:spPr>
        <a:xfrm>
          <a:off x="3273560" y="1459368"/>
          <a:ext cx="2888888" cy="95094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Требования </a:t>
          </a:r>
          <a:br>
            <a:rPr lang="ru-RU" sz="2000" kern="1200" dirty="0" smtClean="0">
              <a:latin typeface="Arial" pitchFamily="34" charset="0"/>
              <a:cs typeface="Arial" pitchFamily="34" charset="0"/>
            </a:rPr>
          </a:b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к</a:t>
          </a:r>
          <a:r>
            <a:rPr lang="ru-RU" sz="2000" b="1" kern="1200" dirty="0" smtClean="0">
              <a:latin typeface="Arial" pitchFamily="34" charset="0"/>
              <a:cs typeface="Arial" pitchFamily="34" charset="0"/>
            </a:rPr>
            <a:t> структуре</a:t>
          </a:r>
          <a:r>
            <a:rPr lang="ru-RU" sz="2000" kern="1200" dirty="0" smtClean="0">
              <a:latin typeface="Arial" pitchFamily="34" charset="0"/>
              <a:cs typeface="Arial" pitchFamily="34" charset="0"/>
            </a:rPr>
            <a:t> ООП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301412" y="1487220"/>
        <a:ext cx="2833184" cy="895239"/>
      </dsp:txXfrm>
    </dsp:sp>
    <dsp:sp modelId="{9D63976C-C296-41DB-B55C-16481C84E1FF}">
      <dsp:nvSpPr>
        <dsp:cNvPr id="0" name=""/>
        <dsp:cNvSpPr/>
      </dsp:nvSpPr>
      <dsp:spPr>
        <a:xfrm>
          <a:off x="2912449" y="1221632"/>
          <a:ext cx="361111" cy="1901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1886"/>
              </a:lnTo>
              <a:lnTo>
                <a:pt x="361111" y="1901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B4477-6D8F-4B39-A8E0-B24C303E4979}">
      <dsp:nvSpPr>
        <dsp:cNvPr id="0" name=""/>
        <dsp:cNvSpPr/>
      </dsp:nvSpPr>
      <dsp:spPr>
        <a:xfrm>
          <a:off x="3273560" y="2648046"/>
          <a:ext cx="2888888" cy="95094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Требования</a:t>
          </a:r>
          <a:br>
            <a:rPr lang="ru-RU" sz="2000" kern="1200" dirty="0" smtClean="0">
              <a:latin typeface="Arial" pitchFamily="34" charset="0"/>
              <a:cs typeface="Arial" pitchFamily="34" charset="0"/>
            </a:rPr>
          </a:b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к</a:t>
          </a:r>
          <a:r>
            <a:rPr lang="ru-RU" sz="2000" b="1" kern="1200" dirty="0" smtClean="0">
              <a:latin typeface="Arial" pitchFamily="34" charset="0"/>
              <a:cs typeface="Arial" pitchFamily="34" charset="0"/>
            </a:rPr>
            <a:t> условиям</a:t>
          </a:r>
          <a:r>
            <a:rPr lang="ru-RU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реализации</a:t>
          </a:r>
          <a:r>
            <a:rPr lang="ru-RU" sz="2000" kern="1200" dirty="0" smtClean="0">
              <a:latin typeface="Arial" pitchFamily="34" charset="0"/>
              <a:cs typeface="Arial" pitchFamily="34" charset="0"/>
            </a:rPr>
            <a:t> ООП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301412" y="2675898"/>
        <a:ext cx="2833184" cy="895239"/>
      </dsp:txXfrm>
    </dsp:sp>
    <dsp:sp modelId="{D9DC5FCF-BBA3-4A46-90E8-747B46708F40}">
      <dsp:nvSpPr>
        <dsp:cNvPr id="0" name=""/>
        <dsp:cNvSpPr/>
      </dsp:nvSpPr>
      <dsp:spPr>
        <a:xfrm>
          <a:off x="2912449" y="1221632"/>
          <a:ext cx="361111" cy="3090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0564"/>
              </a:lnTo>
              <a:lnTo>
                <a:pt x="361111" y="3090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69F21-AB52-4E53-B0CE-2481F72E639A}">
      <dsp:nvSpPr>
        <dsp:cNvPr id="0" name=""/>
        <dsp:cNvSpPr/>
      </dsp:nvSpPr>
      <dsp:spPr>
        <a:xfrm>
          <a:off x="3273560" y="3836725"/>
          <a:ext cx="2888888" cy="95094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Требования</a:t>
          </a:r>
          <a:br>
            <a:rPr lang="ru-RU" sz="2000" kern="1200" dirty="0" smtClean="0">
              <a:latin typeface="Arial" pitchFamily="34" charset="0"/>
              <a:cs typeface="Arial" pitchFamily="34" charset="0"/>
            </a:rPr>
          </a:br>
          <a:r>
            <a:rPr lang="ru-RU" sz="2000" kern="1200" dirty="0" smtClean="0">
              <a:latin typeface="Arial" pitchFamily="34" charset="0"/>
              <a:cs typeface="Arial" pitchFamily="34" charset="0"/>
            </a:rPr>
            <a:t>к </a:t>
          </a:r>
          <a:r>
            <a:rPr lang="ru-RU" sz="2000" b="1" kern="1200" dirty="0" smtClean="0">
              <a:latin typeface="Arial" pitchFamily="34" charset="0"/>
              <a:cs typeface="Arial" pitchFamily="34" charset="0"/>
            </a:rPr>
            <a:t>результатам</a:t>
          </a:r>
          <a:r>
            <a:rPr lang="ru-RU" sz="2000" kern="1200" dirty="0" smtClean="0">
              <a:latin typeface="Arial" pitchFamily="34" charset="0"/>
              <a:cs typeface="Arial" pitchFamily="34" charset="0"/>
            </a:rPr>
            <a:t> освоения ООП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301412" y="3864577"/>
        <a:ext cx="2833184" cy="8952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C783B-C501-4F68-93B9-77BEFB52B810}">
      <dsp:nvSpPr>
        <dsp:cNvPr id="0" name=""/>
        <dsp:cNvSpPr/>
      </dsp:nvSpPr>
      <dsp:spPr>
        <a:xfrm>
          <a:off x="0" y="14228"/>
          <a:ext cx="4041775" cy="879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Социально –</a:t>
          </a:r>
          <a:br>
            <a:rPr lang="ru-RU" sz="2000" b="0" kern="1200" dirty="0" smtClean="0">
              <a:latin typeface="Arial" pitchFamily="34" charset="0"/>
              <a:cs typeface="Arial" pitchFamily="34" charset="0"/>
            </a:rPr>
          </a:b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коммуникативное развитие</a:t>
          </a:r>
        </a:p>
      </dsp:txBody>
      <dsp:txXfrm>
        <a:off x="42950" y="57178"/>
        <a:ext cx="3955875" cy="793940"/>
      </dsp:txXfrm>
    </dsp:sp>
    <dsp:sp modelId="{5BE26614-D759-4B62-A9CA-271E045E508C}">
      <dsp:nvSpPr>
        <dsp:cNvPr id="0" name=""/>
        <dsp:cNvSpPr/>
      </dsp:nvSpPr>
      <dsp:spPr>
        <a:xfrm>
          <a:off x="0" y="1029428"/>
          <a:ext cx="4041775" cy="879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Познавательное развитие</a:t>
          </a:r>
          <a:endParaRPr lang="ru-RU" sz="2000" b="0" kern="1200" dirty="0">
            <a:latin typeface="Arial" pitchFamily="34" charset="0"/>
            <a:cs typeface="Arial" pitchFamily="34" charset="0"/>
          </a:endParaRPr>
        </a:p>
      </dsp:txBody>
      <dsp:txXfrm>
        <a:off x="42950" y="1072378"/>
        <a:ext cx="3955875" cy="793940"/>
      </dsp:txXfrm>
    </dsp:sp>
    <dsp:sp modelId="{24BBC588-691C-4FB5-9946-E60280BA0B83}">
      <dsp:nvSpPr>
        <dsp:cNvPr id="0" name=""/>
        <dsp:cNvSpPr/>
      </dsp:nvSpPr>
      <dsp:spPr>
        <a:xfrm>
          <a:off x="0" y="2044628"/>
          <a:ext cx="4041775" cy="879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Речевое развитие</a:t>
          </a:r>
          <a:endParaRPr lang="ru-RU" sz="2000" b="0" kern="1200" dirty="0">
            <a:latin typeface="Arial" pitchFamily="34" charset="0"/>
            <a:cs typeface="Arial" pitchFamily="34" charset="0"/>
          </a:endParaRPr>
        </a:p>
      </dsp:txBody>
      <dsp:txXfrm>
        <a:off x="42950" y="2087578"/>
        <a:ext cx="3955875" cy="793940"/>
      </dsp:txXfrm>
    </dsp:sp>
    <dsp:sp modelId="{218BCDC9-20AF-4AE9-8FCA-730660FAD8A2}">
      <dsp:nvSpPr>
        <dsp:cNvPr id="0" name=""/>
        <dsp:cNvSpPr/>
      </dsp:nvSpPr>
      <dsp:spPr>
        <a:xfrm>
          <a:off x="0" y="3059829"/>
          <a:ext cx="4041775" cy="879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Художественно – </a:t>
          </a:r>
          <a:br>
            <a:rPr lang="ru-RU" sz="2000" b="0" kern="1200" dirty="0" smtClean="0">
              <a:latin typeface="Arial" pitchFamily="34" charset="0"/>
              <a:cs typeface="Arial" pitchFamily="34" charset="0"/>
            </a:rPr>
          </a:b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эстетическое развитие</a:t>
          </a:r>
          <a:endParaRPr lang="ru-RU" sz="2000" b="0" kern="1200" dirty="0">
            <a:latin typeface="Arial" pitchFamily="34" charset="0"/>
            <a:cs typeface="Arial" pitchFamily="34" charset="0"/>
          </a:endParaRPr>
        </a:p>
      </dsp:txBody>
      <dsp:txXfrm>
        <a:off x="42950" y="3102779"/>
        <a:ext cx="3955875" cy="793940"/>
      </dsp:txXfrm>
    </dsp:sp>
    <dsp:sp modelId="{E532612F-4BF5-42C8-A1A6-9763C43D7424}">
      <dsp:nvSpPr>
        <dsp:cNvPr id="0" name=""/>
        <dsp:cNvSpPr/>
      </dsp:nvSpPr>
      <dsp:spPr>
        <a:xfrm>
          <a:off x="0" y="4075029"/>
          <a:ext cx="4041775" cy="879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" pitchFamily="34" charset="0"/>
              <a:cs typeface="Arial" pitchFamily="34" charset="0"/>
            </a:rPr>
            <a:t>Физическое развитие</a:t>
          </a:r>
          <a:endParaRPr lang="ru-RU" sz="2000" b="0" kern="1200" dirty="0">
            <a:latin typeface="Arial" pitchFamily="34" charset="0"/>
            <a:cs typeface="Arial" pitchFamily="34" charset="0"/>
          </a:endParaRPr>
        </a:p>
      </dsp:txBody>
      <dsp:txXfrm>
        <a:off x="42950" y="4117979"/>
        <a:ext cx="3955875" cy="793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86664-7D70-BD42-8B9A-9BB90B926604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6114C-E5F8-504A-8261-6600291FD8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6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kumimoji="0" lang="ru-RU">
              <a:latin typeface="Calibri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8E660DD-5CB6-2149-9313-E648B4BB1513}" type="slidenum">
              <a:rPr kumimoji="0" lang="ru-RU" sz="1200"/>
              <a:pPr/>
              <a:t>4</a:t>
            </a:fld>
            <a:endParaRPr kumimoji="0" 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Стандарт устанавливает требования, обязательные при реализации Программы, в том числе: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Программа обеспечивает развитие личности детей дошкольного возраста в различных видах общения</a:t>
            </a:r>
            <a:r>
              <a:rPr lang="ru-RU" baseline="0" dirty="0" smtClean="0"/>
              <a:t> и деятельности </a:t>
            </a:r>
            <a:r>
              <a:rPr lang="ru-RU" dirty="0" smtClean="0"/>
              <a:t>с учётом их возрастных, индивидуальных, психологических и физиологических особенностей </a:t>
            </a:r>
            <a:r>
              <a:rPr lang="ru-RU" u="sng" dirty="0" smtClean="0"/>
              <a:t>и должна быть направлена на решение задач Стандарта</a:t>
            </a:r>
            <a:r>
              <a:rPr lang="ru-RU" dirty="0" smtClean="0"/>
              <a:t>, указанных в п. 1.6 его Стандарта.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19C0-872D-40A6-BFBB-5D5D13C5CC98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9ACD-36F4-4FD4-8260-6170B7CD6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60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A16C-892E-4258-82EC-9B6DBE6DDAAB}" type="datetime1">
              <a:rPr lang="ru-RU" smtClean="0"/>
              <a:pPr/>
              <a:t>22.08.14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855734"/>
      </p:ext>
    </p:extLst>
  </p:cSld>
  <p:clrMapOvr>
    <a:masterClrMapping/>
  </p:clrMapOvr>
  <p:transition xmlns:p14="http://schemas.microsoft.com/office/powerpoint/2010/main">
    <p:fad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DB4-0AE9-41B7-BC94-297CE23C9225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8A75-4911-4D75-967C-D82E79ABD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72017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76672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03648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1603648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132857"/>
            <a:ext cx="4041648" cy="403244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132857"/>
            <a:ext cx="4041775" cy="403244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EF6DB4-0AE9-41B7-BC94-297CE23C9225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918A75-4911-4D75-967C-D82E79ABDA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06046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>
            <a:normAutofit/>
          </a:bodyPr>
          <a:lstStyle>
            <a:lvl1pPr marL="45720" indent="0">
              <a:buNone/>
              <a:defRPr sz="36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DB4-0AE9-41B7-BC94-297CE23C9225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8A75-4911-4D75-967C-D82E79ABD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0352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B19C0-872D-40A6-BFBB-5D5D13C5CC98}" type="datetimeFigureOut">
              <a:rPr lang="ru-RU" smtClean="0"/>
              <a:pPr/>
              <a:t>22.08.14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29ACD-36F4-4FD4-8260-6170B7CD6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96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8" r:id="rId4"/>
    <p:sldLayoutId id="2147483659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mages.yandex.ru/yandsearch?p=2&amp;text=%D0%A4%D0%93%D0%9E%D0%A1%20%D0%B4%D0%BE%D1%88%D0%BA%D0%BE%D0%BB%D1%8C%D0%BD%D0%BE%D0%B3%D0%BE%20%D0%BE%D0%B1%D1%80%D0%B0%D0%B7%D0%BE%D0%B2%D0%B0%D0%BD%D0%B8%D1%8F&amp;fp=2&amp;pos=72&amp;uinfo=ww-696-wh-802-fw-765-fh-596-pd-1&amp;rpt=simage&amp;img_url=http://ds44.kolp.gov.spb.ru/images/p41_proektfgosdou.jpg" TargetMode="External"/><Relationship Id="rId3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908720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rgbClr val="800000"/>
                </a:solidFill>
              </a:rPr>
              <a:t>ФЕДЕРАЛЬНЫЙ ГОСУДАРСТВЕННЫЙ ОБРАЗОВАТЕЛЬНЫЙ СТАНДАРТ</a:t>
            </a:r>
            <a:br>
              <a:rPr lang="ru-RU" sz="3200" dirty="0" smtClean="0">
                <a:solidFill>
                  <a:srgbClr val="800000"/>
                </a:solidFill>
              </a:rPr>
            </a:br>
            <a:r>
              <a:rPr lang="ru-RU" sz="3200" dirty="0" smtClean="0">
                <a:solidFill>
                  <a:srgbClr val="800000"/>
                </a:solidFill>
              </a:rPr>
              <a:t>ДОШКОЛЬНОГО ОБРАЗОВАНИЯ </a:t>
            </a:r>
            <a:endParaRPr lang="ru-RU" sz="3200" dirty="0">
              <a:solidFill>
                <a:srgbClr val="8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2567356"/>
            <a:ext cx="8424936" cy="4280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 eaLnBrk="0" hangingPunct="0"/>
            <a:r>
              <a:rPr lang="ru-RU" sz="2000" b="1" dirty="0">
                <a:solidFill>
                  <a:srgbClr val="6633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Стандарт как конвенциональная норма,</a:t>
            </a:r>
          </a:p>
          <a:p>
            <a:pPr algn="ctr" eaLnBrk="0" hangingPunct="0"/>
            <a:r>
              <a:rPr lang="ru-RU" sz="2000" b="1" dirty="0">
                <a:solidFill>
                  <a:srgbClr val="6633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 общественный договор:</a:t>
            </a:r>
          </a:p>
          <a:p>
            <a:pPr algn="ctr" eaLnBrk="0" hangingPunct="0"/>
            <a:endParaRPr lang="ru-RU" sz="2000" b="1" dirty="0">
              <a:solidFill>
                <a:srgbClr val="6633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0" hangingPunct="0">
              <a:spcBef>
                <a:spcPct val="30000"/>
              </a:spcBef>
              <a:buFont typeface="Wingdings" charset="0"/>
              <a:buChar char="ü"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ведущий компонент ФГОС – требования к</a:t>
            </a:r>
          </a:p>
          <a:p>
            <a:pPr lvl="1" eaLnBrk="0" hangingPunct="0">
              <a:spcAft>
                <a:spcPct val="10000"/>
              </a:spcAft>
              <a:buFont typeface="Wingdings" charset="0"/>
              <a:buNone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  </a:t>
            </a: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условиям;</a:t>
            </a:r>
            <a:endParaRPr 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0" hangingPunct="0">
              <a:spcBef>
                <a:spcPct val="30000"/>
              </a:spcBef>
              <a:buFont typeface="Wingdings" charset="0"/>
              <a:buChar char="ü"/>
            </a:pPr>
            <a:r>
              <a:rPr lang="ru-RU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договорные отношения между участниками</a:t>
            </a:r>
          </a:p>
          <a:p>
            <a:pPr lvl="1" eaLnBrk="0" hangingPunct="0">
              <a:buFont typeface="Wingdings" charset="0"/>
              <a:buNone/>
            </a:pPr>
            <a:r>
              <a:rPr lang="ru-RU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  </a:t>
            </a:r>
            <a:r>
              <a:rPr lang="ru-RU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образовательных отношений, </a:t>
            </a:r>
            <a:r>
              <a:rPr lang="ru-RU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педагогический</a:t>
            </a:r>
          </a:p>
          <a:p>
            <a:pPr lvl="1" eaLnBrk="0" hangingPunct="0">
              <a:spcAft>
                <a:spcPct val="10000"/>
              </a:spcAft>
              <a:buFont typeface="Wingdings" charset="0"/>
              <a:buNone/>
            </a:pPr>
            <a:r>
              <a:rPr lang="ru-RU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  контракт:</a:t>
            </a:r>
          </a:p>
          <a:p>
            <a:pPr lvl="2" eaLnBrk="0" hangingPunct="0">
              <a:spcBef>
                <a:spcPct val="30000"/>
              </a:spcBef>
              <a:spcAft>
                <a:spcPct val="10000"/>
              </a:spcAft>
              <a:buFont typeface="Wingdings" charset="0"/>
              <a:buChar char="Ø"/>
            </a:pPr>
            <a:r>
              <a:rPr lang="ru-RU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вариативность образования;</a:t>
            </a:r>
          </a:p>
          <a:p>
            <a:pPr lvl="2" eaLnBrk="0" hangingPunct="0">
              <a:spcBef>
                <a:spcPct val="15000"/>
              </a:spcBef>
              <a:buFont typeface="Wingdings" charset="0"/>
              <a:buChar char="Ø"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распределение ответственности за</a:t>
            </a:r>
          </a:p>
          <a:p>
            <a:pPr lvl="2" eaLnBrk="0" hangingPunct="0">
              <a:spcAft>
                <a:spcPct val="10000"/>
              </a:spcAft>
              <a:buFont typeface="Wingdings" charset="0"/>
              <a:buNone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  достижение планируемых результатов</a:t>
            </a:r>
          </a:p>
          <a:p>
            <a:pPr lvl="2" eaLnBrk="0" hangingPunct="0">
              <a:spcBef>
                <a:spcPct val="15000"/>
              </a:spcBef>
              <a:buFont typeface="Wingdings" charset="0"/>
              <a:buNone/>
            </a:pPr>
            <a:endParaRPr 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862080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07504" y="188640"/>
            <a:ext cx="8640960" cy="64087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МНЕНИЯ </a:t>
            </a:r>
            <a:r>
              <a:rPr lang="ru-RU" sz="2000" b="1" dirty="0">
                <a:solidFill>
                  <a:srgbClr val="C00000"/>
                </a:solidFill>
              </a:rPr>
              <a:t>СПЕЦИАЛИСТОВ О ФГОС ДОШКОЛЬНОГО ОБРАЗОВАНИЯ</a:t>
            </a: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    </a:t>
            </a:r>
            <a:r>
              <a:rPr lang="ru-RU" sz="2400" b="1" dirty="0" err="1" smtClean="0">
                <a:solidFill>
                  <a:srgbClr val="FF0000"/>
                </a:solidFill>
              </a:rPr>
              <a:t>Асмолов</a:t>
            </a:r>
            <a:r>
              <a:rPr lang="ru-RU" sz="2400" b="1" dirty="0" smtClean="0">
                <a:solidFill>
                  <a:srgbClr val="FF0000"/>
                </a:solidFill>
              </a:rPr>
              <a:t> А.Г. (</a:t>
            </a:r>
            <a:r>
              <a:rPr lang="ru-RU" sz="2400" b="1" dirty="0" err="1" smtClean="0">
                <a:solidFill>
                  <a:srgbClr val="FF0000"/>
                </a:solidFill>
              </a:rPr>
              <a:t>д.псих.н</a:t>
            </a:r>
            <a:r>
              <a:rPr lang="ru-RU" sz="2400" b="1" dirty="0" smtClean="0">
                <a:solidFill>
                  <a:srgbClr val="FF0000"/>
                </a:solidFill>
              </a:rPr>
              <a:t>., проф.)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-RU" sz="2400" b="1" dirty="0" smtClean="0">
                <a:solidFill>
                  <a:srgbClr val="000000"/>
                </a:solidFill>
              </a:rPr>
              <a:t>Стандарт – это изменение системы финансирования,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-RU" sz="2400" b="1" dirty="0" smtClean="0">
                <a:solidFill>
                  <a:srgbClr val="000000"/>
                </a:solidFill>
              </a:rPr>
              <a:t>Стандарт не соотносится с понятиями: </a:t>
            </a:r>
            <a:r>
              <a:rPr lang="ru-RU" sz="2400" b="1" i="1" dirty="0">
                <a:solidFill>
                  <a:srgbClr val="000000"/>
                </a:solidFill>
              </a:rPr>
              <a:t>унификация, </a:t>
            </a:r>
            <a:r>
              <a:rPr lang="ru-RU" sz="2400" b="1" i="1" dirty="0" smtClean="0">
                <a:solidFill>
                  <a:srgbClr val="000000"/>
                </a:solidFill>
              </a:rPr>
              <a:t>обезличивание </a:t>
            </a:r>
            <a:r>
              <a:rPr lang="ru-RU" sz="2400" b="1" i="1" dirty="0">
                <a:solidFill>
                  <a:srgbClr val="000000"/>
                </a:solidFill>
              </a:rPr>
              <a:t>детей</a:t>
            </a:r>
            <a:r>
              <a:rPr lang="ru-RU" sz="2400" b="1" i="1" dirty="0" smtClean="0">
                <a:solidFill>
                  <a:srgbClr val="000000"/>
                </a:solidFill>
              </a:rPr>
              <a:t>, тестирование</a:t>
            </a:r>
            <a:r>
              <a:rPr lang="ru-RU" sz="2400" b="1" i="1" dirty="0">
                <a:solidFill>
                  <a:srgbClr val="000000"/>
                </a:solidFill>
              </a:rPr>
              <a:t>,</a:t>
            </a:r>
            <a:r>
              <a:rPr lang="ru-RU" sz="2400" b="1" i="1" dirty="0" smtClean="0">
                <a:solidFill>
                  <a:srgbClr val="000000"/>
                </a:solidFill>
              </a:rPr>
              <a:t> усреднение, общий знаменатель, измерение, аттестация.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-RU" sz="2400" b="1" dirty="0" smtClean="0">
                <a:solidFill>
                  <a:srgbClr val="000000"/>
                </a:solidFill>
              </a:rPr>
              <a:t>Стандарт – это гарантии государства, условия для развития, возможности, поддержка разнообразия детства.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ru-RU" sz="2400" b="1" dirty="0">
              <a:solidFill>
                <a:srgbClr val="002060"/>
              </a:solidFill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ru-RU" sz="2400" b="1" dirty="0">
              <a:solidFill>
                <a:srgbClr val="FF0000"/>
              </a:solidFill>
            </a:endParaRPr>
          </a:p>
          <a:p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57051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одним скругленным углом 1"/>
          <p:cNvSpPr/>
          <p:nvPr/>
        </p:nvSpPr>
        <p:spPr>
          <a:xfrm>
            <a:off x="683568" y="980728"/>
            <a:ext cx="7848872" cy="5040560"/>
          </a:xfrm>
          <a:prstGeom prst="round1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ru-RU" sz="2400" b="1" dirty="0" err="1" smtClean="0">
                <a:solidFill>
                  <a:srgbClr val="FF0000"/>
                </a:solidFill>
              </a:rPr>
              <a:t>Собкин</a:t>
            </a:r>
            <a:r>
              <a:rPr lang="ru-RU" sz="2400" b="1" dirty="0" smtClean="0">
                <a:solidFill>
                  <a:srgbClr val="FF0000"/>
                </a:solidFill>
              </a:rPr>
              <a:t> В.С. (</a:t>
            </a:r>
            <a:r>
              <a:rPr lang="ru-RU" sz="2400" b="1" dirty="0" err="1" smtClean="0">
                <a:solidFill>
                  <a:srgbClr val="FF0000"/>
                </a:solidFill>
              </a:rPr>
              <a:t>д.псих.н</a:t>
            </a:r>
            <a:r>
              <a:rPr lang="ru-RU" sz="2400" b="1" dirty="0" smtClean="0">
                <a:solidFill>
                  <a:srgbClr val="FF0000"/>
                </a:solidFill>
              </a:rPr>
              <a:t>., проф.)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000000"/>
                </a:solidFill>
              </a:rPr>
              <a:t>Принятие стандарта приведет к росту социального статуса: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 - детства,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- семей, 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- дошкольных учреждений, 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- воспитателей — 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( по уровню профессиональной компетентности и по финансовому уровню). </a:t>
            </a:r>
            <a:endParaRPr lang="ru-RU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90769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116632"/>
            <a:ext cx="8640960" cy="648072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ПСИХОЛОГИЧЕСКИЕ ОСНОВЫ СТАНДАРТА ДОШКОЛЬНОГО ОБРАЗОВАНИЯ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Детский сад в первую очередь дает ребенку – ОБЩЕНИЕ!</a:t>
            </a:r>
          </a:p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 </a:t>
            </a:r>
            <a:r>
              <a:rPr lang="ru-RU" sz="2400" b="1" u="sng" dirty="0" smtClean="0">
                <a:solidFill>
                  <a:srgbClr val="000000"/>
                </a:solidFill>
              </a:rPr>
              <a:t>Индивидуальная деятельность</a:t>
            </a:r>
            <a:r>
              <a:rPr lang="ru-RU" sz="2400" b="1" dirty="0">
                <a:solidFill>
                  <a:srgbClr val="000000"/>
                </a:solidFill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</a:rPr>
              <a:t>- 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 обеспечивает </a:t>
            </a:r>
            <a:r>
              <a:rPr lang="ru-RU" sz="2400" b="1" dirty="0">
                <a:solidFill>
                  <a:srgbClr val="000000"/>
                </a:solidFill>
              </a:rPr>
              <a:t>нормальное </a:t>
            </a:r>
            <a:r>
              <a:rPr lang="ru-RU" sz="2400" b="1" dirty="0" smtClean="0">
                <a:solidFill>
                  <a:srgbClr val="000000"/>
                </a:solidFill>
              </a:rPr>
              <a:t>функционирование нервной системы:</a:t>
            </a:r>
            <a:endParaRPr lang="ru-RU" sz="2400" b="1" dirty="0">
              <a:solidFill>
                <a:srgbClr val="0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 </a:t>
            </a:r>
            <a:r>
              <a:rPr lang="ru-RU" sz="2400" b="1" u="sng" dirty="0" smtClean="0">
                <a:solidFill>
                  <a:srgbClr val="000000"/>
                </a:solidFill>
              </a:rPr>
              <a:t>Коллективная, совместная деятельность</a:t>
            </a:r>
            <a:endParaRPr lang="ru-RU" sz="2400" b="1" u="sng" dirty="0">
              <a:solidFill>
                <a:srgbClr val="0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Общение - </a:t>
            </a:r>
            <a:r>
              <a:rPr lang="ru-RU" sz="2400" b="1" dirty="0">
                <a:solidFill>
                  <a:srgbClr val="FF0000"/>
                </a:solidFill>
              </a:rPr>
              <a:t>культурное развитие.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СТАНДАРТЫ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ПРОГРАММЫ ДО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КУЛЬТУРНОЕ РАЗВИТИЕ РЕБЕНКА</a:t>
            </a: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УСЛОВИЯ: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1) </a:t>
            </a:r>
            <a:r>
              <a:rPr lang="ru-RU" sz="2400" b="1" dirty="0" smtClean="0">
                <a:solidFill>
                  <a:srgbClr val="000000"/>
                </a:solidFill>
              </a:rPr>
              <a:t>полноценное общение ребенка с окружающими</a:t>
            </a:r>
          </a:p>
          <a:p>
            <a:r>
              <a:rPr lang="ru-RU" sz="2400" b="1" dirty="0" smtClean="0">
                <a:solidFill>
                  <a:srgbClr val="000000"/>
                </a:solidFill>
              </a:rPr>
              <a:t>2) развитие эмоциональной сферы ребенка.</a:t>
            </a:r>
            <a:endParaRPr lang="ru-RU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35370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11430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Об ориентирах стандарта и о том, что он </a:t>
            </a:r>
            <a:r>
              <a:rPr lang="ru-RU" sz="2800" b="1" dirty="0" smtClean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изменяет </a:t>
            </a:r>
            <a:r>
              <a:rPr lang="ru-RU" sz="28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в работе детских садов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702675" cy="5181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   </a:t>
            </a:r>
            <a:r>
              <a:rPr kumimoji="0" lang="ru-RU" sz="2400" dirty="0">
                <a:latin typeface="Arial" charset="0"/>
                <a:cs typeface="Arial" charset="0"/>
              </a:rPr>
              <a:t>Совет Министерства образования и науки Российской Федерации по федеральным государственным образовательным стандартам 28 августа 2013 года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утвердил федеральный государственный образовательный стандарт дошкольного образования.</a:t>
            </a:r>
            <a:endParaRPr kumimoji="0" lang="ru-RU" sz="2400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   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ФГОС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 -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это требование нового закона «Об образовании», в котором  дошкольное образование признано уровнем образования и должно работать в соответствии со стандартами.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b="1" dirty="0">
                <a:latin typeface="Arial" charset="0"/>
                <a:cs typeface="Arial" charset="0"/>
              </a:rPr>
              <a:t>В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основу </a:t>
            </a:r>
            <a:r>
              <a:rPr kumimoji="0" lang="ru-RU" sz="24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стандарта </a:t>
            </a:r>
            <a:r>
              <a:rPr kumimoji="0" lang="ru-RU" sz="2400" b="1" dirty="0">
                <a:latin typeface="Arial" charset="0"/>
                <a:cs typeface="Arial" charset="0"/>
              </a:rPr>
              <a:t>положена культурно-историческая методология развивающихся систем.      </a:t>
            </a:r>
            <a:r>
              <a:rPr kumimoji="0" lang="ru-RU" sz="2400" b="1" i="1" dirty="0">
                <a:latin typeface="Arial" charset="0"/>
                <a:cs typeface="Arial" charset="0"/>
              </a:rPr>
              <a:t>Отсюда </a:t>
            </a:r>
            <a:r>
              <a:rPr kumimoji="0" lang="ru-RU" sz="2400" b="1" i="1" dirty="0">
                <a:solidFill>
                  <a:srgbClr val="800000"/>
                </a:solidFill>
                <a:latin typeface="Arial" charset="0"/>
                <a:cs typeface="Arial" charset="0"/>
              </a:rPr>
              <a:t>ключевой принцип стандарта – </a:t>
            </a:r>
            <a:r>
              <a:rPr kumimoji="0" lang="ru-RU" sz="2400" b="1" dirty="0">
                <a:latin typeface="Arial" charset="0"/>
                <a:cs typeface="Arial" charset="0"/>
              </a:rPr>
              <a:t>поддержка разнообразия ребёнка и, соответственно, переход от диагностики отбора к диагностике развития.</a:t>
            </a:r>
            <a:endParaRPr kumimoji="0" lang="ru-RU" sz="2400" dirty="0">
              <a:effectLst/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6082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1143000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«Стратегия развития дошкольного образования: детство ради детства»</a:t>
            </a:r>
            <a:endParaRPr lang="ru-RU" sz="2800" b="1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702675" cy="5181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Ключевая линия дошкольного детства </a:t>
            </a:r>
            <a:r>
              <a:rPr lang="ru-RU" sz="2400" dirty="0" smtClean="0">
                <a:latin typeface="Arial" charset="0"/>
                <a:cs typeface="Arial" charset="0"/>
              </a:rPr>
              <a:t>-</a:t>
            </a:r>
            <a:r>
              <a:rPr kumimoji="0" lang="ru-RU" sz="2400" dirty="0" smtClean="0"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это приобщение ребёнка к ценностям культуры, а не обучение его письму, счету и чтению. И это приобщение происходит через игру.  Ребенок должен овладеть умением жить в мире с самим собой, получить в игре навыки индивидуальной работы и группового взаимодействия,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научиться учиться.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i="1" dirty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Поэтому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технология стандарта</a:t>
            </a:r>
            <a:r>
              <a:rPr kumimoji="0" lang="ru-RU" sz="2400" i="1" dirty="0">
                <a:solidFill>
                  <a:srgbClr val="800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i="1" dirty="0">
                <a:latin typeface="Arial" charset="0"/>
                <a:cs typeface="Arial" charset="0"/>
              </a:rPr>
              <a:t>– </a:t>
            </a:r>
            <a:r>
              <a:rPr kumimoji="0" lang="ru-RU" sz="2400" dirty="0">
                <a:latin typeface="Arial" charset="0"/>
                <a:cs typeface="Arial" charset="0"/>
              </a:rPr>
              <a:t>это развивающее 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latin typeface="Arial" charset="0"/>
                <a:cs typeface="Arial" charset="0"/>
              </a:rPr>
              <a:t>взаимодействие ребёнка со взрослыми и со сверстниками.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i="1" dirty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Разработанный стандарт не допускает переноса учебно-дисциплинарной модели образования на жизнь ребёнка дошкольного возраста.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Обучение должно входить  в  его жизнь через ворота детской игры.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    Стандарт должен быть нацелен</a:t>
            </a:r>
            <a:r>
              <a:rPr kumimoji="0" lang="ru-RU" sz="2400" dirty="0">
                <a:latin typeface="Arial" charset="0"/>
                <a:cs typeface="Arial" charset="0"/>
              </a:rPr>
              <a:t> на то, чтобы у ребенка возникла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мотивация к познанию и творчеству.</a:t>
            </a:r>
            <a:endParaRPr kumimoji="0" lang="ru-RU" sz="2400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27608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914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«Стратегия развития дошкольного образования: детство ради детства»</a:t>
            </a:r>
            <a:endParaRPr lang="ru-RU" sz="2800" b="1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143000"/>
            <a:ext cx="8702675" cy="548640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800" b="1" i="1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800" b="1" i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Основные тезисы: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b="1" dirty="0">
                <a:solidFill>
                  <a:srgbClr val="FF9900"/>
                </a:solidFill>
                <a:latin typeface="Arial" charset="0"/>
                <a:cs typeface="Arial" charset="0"/>
              </a:rPr>
              <a:t>1.</a:t>
            </a:r>
            <a:r>
              <a:rPr kumimoji="0" lang="ru-RU" sz="2400" b="1" dirty="0">
                <a:latin typeface="Arial" charset="0"/>
                <a:cs typeface="Arial" charset="0"/>
              </a:rPr>
              <a:t>  </a:t>
            </a:r>
            <a:r>
              <a:rPr kumimoji="0" lang="ru-RU" sz="2400" dirty="0" err="1">
                <a:latin typeface="Arial" charset="0"/>
                <a:cs typeface="Arial" charset="0"/>
              </a:rPr>
              <a:t>Детоцентризм</a:t>
            </a:r>
            <a:r>
              <a:rPr kumimoji="0" lang="ru-RU" sz="2400" dirty="0">
                <a:latin typeface="Arial" charset="0"/>
                <a:cs typeface="Arial" charset="0"/>
              </a:rPr>
              <a:t> (А. Вишневский) – ценность ребёнка на первом плане. Политический </a:t>
            </a:r>
            <a:r>
              <a:rPr kumimoji="0" lang="ru-RU" sz="2400" dirty="0" err="1">
                <a:latin typeface="Arial" charset="0"/>
                <a:cs typeface="Arial" charset="0"/>
              </a:rPr>
              <a:t>детоцентризм</a:t>
            </a:r>
            <a:r>
              <a:rPr kumimoji="0" lang="ru-RU" sz="2400" dirty="0">
                <a:latin typeface="Arial" charset="0"/>
                <a:cs typeface="Arial" charset="0"/>
              </a:rPr>
              <a:t> – когда большинство политических решений должно быть связано с миром детей, 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«</a:t>
            </a:r>
            <a:r>
              <a:rPr kumimoji="0" lang="ru-RU" sz="2400" i="1" dirty="0">
                <a:solidFill>
                  <a:srgbClr val="800000"/>
                </a:solidFill>
                <a:latin typeface="Arial" charset="0"/>
                <a:cs typeface="Arial" charset="0"/>
              </a:rPr>
              <a:t>в соответствии с принятой разработчиками идеологией … ребёнка ценят, а не оценивают,</a:t>
            </a:r>
            <a:r>
              <a:rPr kumimoji="0" lang="ru-RU" sz="2400" i="1" dirty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i="1" dirty="0">
                <a:latin typeface="Arial" charset="0"/>
                <a:cs typeface="Arial" charset="0"/>
              </a:rPr>
              <a:t>детство является самоценным этапом, а не только подготовкой к школе …»</a:t>
            </a:r>
            <a:r>
              <a:rPr kumimoji="0" lang="ru-RU" sz="2400" i="1" dirty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  <a:r>
              <a:rPr kumimoji="0" lang="ru-RU" sz="2400" i="1" dirty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b="1" dirty="0" err="1">
                <a:solidFill>
                  <a:srgbClr val="800000"/>
                </a:solidFill>
                <a:latin typeface="Arial" charset="0"/>
                <a:cs typeface="Arial" charset="0"/>
              </a:rPr>
              <a:t>Самоценность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 детства </a:t>
            </a:r>
            <a:r>
              <a:rPr kumimoji="0" lang="ru-RU" sz="2400" b="1" dirty="0">
                <a:latin typeface="Arial" charset="0"/>
                <a:cs typeface="Arial" charset="0"/>
              </a:rPr>
              <a:t>– понимание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периоду.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Разработчики ФГОС утверждают, что </a:t>
            </a:r>
            <a:r>
              <a:rPr kumimoji="0" lang="ru-RU" sz="24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не ребенок должен готовиться к школе, а школа должна готовиться к ребенку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. </a:t>
            </a:r>
            <a:endParaRPr kumimoji="0" lang="ru-RU" sz="2400" dirty="0">
              <a:solidFill>
                <a:srgbClr val="800000"/>
              </a:solidFill>
              <a:latin typeface="Arial" charset="0"/>
              <a:cs typeface="Arial" charset="0"/>
            </a:endParaRPr>
          </a:p>
          <a:p>
            <a:pPr marL="0" indent="0">
              <a:buFontTx/>
              <a:buNone/>
              <a:defRPr/>
            </a:pPr>
            <a:endParaRPr kumimoji="0" lang="ru-RU" sz="2400" dirty="0">
              <a:solidFill>
                <a:srgbClr val="FF9900"/>
              </a:solidFill>
              <a:latin typeface="Arial" charset="0"/>
              <a:cs typeface="Arial" charset="0"/>
            </a:endParaRPr>
          </a:p>
          <a:p>
            <a:pPr marL="0" indent="0">
              <a:buFontTx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82315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1143000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«Стратегия развития дошкольного образования: детство ради детства»</a:t>
            </a:r>
            <a:endParaRPr lang="ru-RU" sz="2800" b="1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702675" cy="5181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800" b="1" i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 Основные тезисы:</a:t>
            </a:r>
          </a:p>
          <a:p>
            <a:pPr marL="0" indent="0" algn="just">
              <a:buFontTx/>
              <a:buNone/>
              <a:defRPr/>
            </a:pP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2.</a:t>
            </a:r>
            <a:r>
              <a:rPr kumimoji="0" lang="ru-RU" sz="2400" dirty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Стандарт дошкольного образования разработан в контексте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социокультурной политики. </a:t>
            </a:r>
            <a:r>
              <a:rPr kumimoji="0" lang="ru-RU" sz="2400" dirty="0">
                <a:latin typeface="Arial" charset="0"/>
                <a:cs typeface="Arial" charset="0"/>
              </a:rPr>
              <a:t>«Культура – эта среда, взращивающая личность» (Павел Флоренский).</a:t>
            </a:r>
          </a:p>
          <a:p>
            <a:pPr marL="0" indent="0" algn="just">
              <a:buFont typeface="Wingdings" charset="0"/>
              <a:buNone/>
              <a:defRPr/>
            </a:pPr>
            <a:r>
              <a:rPr kumimoji="0" lang="ru-RU" sz="2400" dirty="0">
                <a:latin typeface="Arial" charset="0"/>
                <a:cs typeface="Arial" charset="0"/>
              </a:rPr>
              <a:t>   Образование – не сфера услуг, не большая парикмахерская. Стандарт образования выстраивается как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культура достоинства, </a:t>
            </a:r>
            <a:r>
              <a:rPr kumimoji="0" lang="ru-RU" sz="2400" dirty="0">
                <a:latin typeface="Arial" charset="0"/>
                <a:cs typeface="Arial" charset="0"/>
              </a:rPr>
              <a:t>а не</a:t>
            </a:r>
            <a:r>
              <a:rPr kumimoji="0" lang="ru-RU" sz="2400" dirty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культура полезности </a:t>
            </a:r>
            <a:r>
              <a:rPr kumimoji="0" lang="ru-RU" sz="2400" dirty="0">
                <a:latin typeface="Arial" charset="0"/>
                <a:cs typeface="Arial" charset="0"/>
              </a:rPr>
              <a:t>(</a:t>
            </a:r>
            <a:r>
              <a:rPr kumimoji="0" lang="ru-RU" sz="2400" i="1" dirty="0">
                <a:latin typeface="Arial" charset="0"/>
                <a:cs typeface="Arial" charset="0"/>
              </a:rPr>
              <a:t>человек как фактор, ресурс, когда надо выживать, а не жить).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Культура достоинства </a:t>
            </a:r>
            <a:r>
              <a:rPr kumimoji="0" lang="ru-RU" sz="2400" dirty="0">
                <a:latin typeface="Arial" charset="0"/>
                <a:cs typeface="Arial" charset="0"/>
              </a:rPr>
              <a:t>- мотивация детства самое ценное, ребёнок как самое ценное; ребёнка ценят, а не оценивают.</a:t>
            </a:r>
            <a:endParaRPr kumimoji="0" lang="ru-RU" sz="2400" dirty="0">
              <a:solidFill>
                <a:srgbClr val="FF9900"/>
              </a:solidFill>
              <a:latin typeface="Arial" charset="0"/>
              <a:cs typeface="Arial" charset="0"/>
            </a:endParaRPr>
          </a:p>
          <a:p>
            <a:pPr marL="0" indent="0" algn="just">
              <a:buFontTx/>
              <a:buNone/>
              <a:defRPr/>
            </a:pPr>
            <a:r>
              <a:rPr kumimoji="0" lang="ru-RU" sz="2400" dirty="0">
                <a:latin typeface="Tahoma" charset="0"/>
                <a:cs typeface="Arial" charset="0"/>
              </a:rPr>
              <a:t>Развитие преобладает над контролем. </a:t>
            </a:r>
            <a:r>
              <a:rPr kumimoji="0" lang="ru-RU" sz="2400" dirty="0">
                <a:solidFill>
                  <a:srgbClr val="FFC000"/>
                </a:solidFill>
                <a:latin typeface="Tahoma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latin typeface="Tahoma" charset="0"/>
                <a:cs typeface="Arial" charset="0"/>
              </a:rPr>
              <a:t>Культура</a:t>
            </a:r>
            <a:r>
              <a:rPr kumimoji="0" lang="ru-RU" sz="2400" dirty="0">
                <a:solidFill>
                  <a:srgbClr val="FFC000"/>
                </a:solidFill>
                <a:latin typeface="Tahoma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latin typeface="Tahoma" charset="0"/>
                <a:cs typeface="Arial" charset="0"/>
              </a:rPr>
              <a:t>достоинства -  переход </a:t>
            </a:r>
            <a:r>
              <a:rPr kumimoji="0" lang="ru-RU" sz="2400" dirty="0">
                <a:latin typeface="Tahoma" charset="0"/>
                <a:cs typeface="Arial" charset="0"/>
              </a:rPr>
              <a:t>от диагностики отбора  к диагностике развития. Любят не за что-то, а просто так…</a:t>
            </a:r>
            <a:endParaRPr kumimoji="0" lang="ru-RU" sz="2400" dirty="0">
              <a:solidFill>
                <a:srgbClr val="FF9900"/>
              </a:solidFill>
              <a:latin typeface="Arial" charset="0"/>
              <a:cs typeface="Arial" charset="0"/>
            </a:endParaRPr>
          </a:p>
          <a:p>
            <a:pPr marL="0" indent="0">
              <a:buFontTx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06636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1066800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«Стратегия развития дошкольного образования: детство ради детства»</a:t>
            </a:r>
            <a:endParaRPr lang="ru-RU" sz="2800" b="1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219200"/>
            <a:ext cx="8702675" cy="5410200"/>
          </a:xfrm>
        </p:spPr>
        <p:txBody>
          <a:bodyPr>
            <a:normAutofit lnSpcReduction="10000"/>
          </a:bodyPr>
          <a:lstStyle/>
          <a:p>
            <a:pPr marL="0" indent="0" algn="ctr">
              <a:buFont typeface="Wingdings" charset="0"/>
              <a:buNone/>
              <a:defRPr/>
            </a:pPr>
            <a:r>
              <a:rPr kumimoji="0" lang="ru-RU" sz="2400" b="1" dirty="0">
                <a:solidFill>
                  <a:srgbClr val="FFC000"/>
                </a:solidFill>
                <a:latin typeface="Arial" charset="0"/>
                <a:cs typeface="Arial" charset="0"/>
              </a:rPr>
              <a:t> 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  </a:t>
            </a:r>
            <a:r>
              <a:rPr kumimoji="0" lang="ru-RU" sz="2400" b="1" i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 Основные тезисы:</a:t>
            </a:r>
            <a:endParaRPr kumimoji="0" lang="ru-RU" sz="2400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3.  Основная образовательная программа ДО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проектируется как программа психолого-педагогической поддержки позитивной социализации и индивидуализации развития детей. </a:t>
            </a:r>
            <a:r>
              <a:rPr kumimoji="0" lang="ru-RU" sz="2400" b="1" dirty="0" err="1">
                <a:latin typeface="Arial" charset="0"/>
                <a:cs typeface="Arial" charset="0"/>
              </a:rPr>
              <a:t>Волосовец</a:t>
            </a:r>
            <a:r>
              <a:rPr kumimoji="0" lang="ru-RU" sz="2400" b="1" dirty="0">
                <a:latin typeface="Arial" charset="0"/>
                <a:cs typeface="Arial" charset="0"/>
              </a:rPr>
              <a:t> Татьяна Владимировна: </a:t>
            </a:r>
            <a:r>
              <a:rPr kumimoji="0" lang="ru-RU" sz="2400" dirty="0">
                <a:latin typeface="Arial" charset="0"/>
                <a:cs typeface="Arial" charset="0"/>
              </a:rPr>
              <a:t>«Придётся в будущем переходить от  общеразвивающих программ к 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индивидуальным программам образования </a:t>
            </a:r>
            <a:r>
              <a:rPr kumimoji="0" lang="ru-RU" sz="2400" dirty="0">
                <a:latin typeface="Arial" charset="0"/>
                <a:cs typeface="Arial" charset="0"/>
              </a:rPr>
              <a:t>(создание индивидуальных образовательных маршрутов для каждого ребёнка). 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Поддержка инициативы детей –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схема «воспитатель сказал – ребёнок сделал» уступает место схеме «ребёнок сказал – воспитатель прислушался».</a:t>
            </a:r>
            <a:endParaRPr kumimoji="0" lang="ru-RU" sz="2400" dirty="0">
              <a:effectLst/>
              <a:latin typeface="Arial" charset="0"/>
              <a:cs typeface="Arial" charset="0"/>
            </a:endParaRPr>
          </a:p>
          <a:p>
            <a:pPr marL="0" indent="0" algn="just"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4.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Образовательные области </a:t>
            </a:r>
            <a:r>
              <a:rPr kumimoji="0" lang="ru-RU" sz="2400" dirty="0">
                <a:latin typeface="Arial" charset="0"/>
                <a:cs typeface="Arial" charset="0"/>
              </a:rPr>
              <a:t>– это структурные единицы: пять образовательных областей,</a:t>
            </a:r>
            <a:r>
              <a:rPr kumimoji="0" lang="ru-RU" sz="2400" i="1" dirty="0">
                <a:latin typeface="Arial" charset="0"/>
                <a:cs typeface="Arial" charset="0"/>
              </a:rPr>
              <a:t> отражающих личностное развитие.</a:t>
            </a:r>
            <a:endParaRPr kumimoji="0" lang="ru-RU" sz="2400" dirty="0">
              <a:effectLst/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800" dirty="0">
              <a:effectLst/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276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848600" cy="1143000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«Стратегия развития дошкольного образования: детство ради детства»</a:t>
            </a:r>
            <a:endParaRPr lang="ru-RU" sz="2800" b="1" dirty="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702675" cy="5181600"/>
          </a:xfrm>
        </p:spPr>
        <p:txBody>
          <a:bodyPr>
            <a:normAutofit lnSpcReduction="10000"/>
          </a:bodyPr>
          <a:lstStyle/>
          <a:p>
            <a:pPr marL="0" indent="631825" algn="just">
              <a:spcBef>
                <a:spcPct val="0"/>
              </a:spcBef>
              <a:buFontTx/>
              <a:buNone/>
              <a:defRPr/>
            </a:pPr>
            <a:r>
              <a:rPr kumimoji="0" lang="ru-RU" sz="2400" dirty="0">
                <a:latin typeface="Arial" charset="0"/>
                <a:cs typeface="Arial" charset="0"/>
              </a:rPr>
              <a:t>  Мнение, что примерная программа должна быть одна – это шаг назад. Позиция разработчиков стандарта – </a:t>
            </a:r>
            <a:r>
              <a:rPr kumimoji="0" lang="ru-RU" sz="2400" b="1" i="1" dirty="0">
                <a:solidFill>
                  <a:srgbClr val="800000"/>
                </a:solidFill>
                <a:latin typeface="Arial" charset="0"/>
                <a:cs typeface="Arial" charset="0"/>
              </a:rPr>
              <a:t>вариативность программ </a:t>
            </a:r>
            <a:r>
              <a:rPr kumimoji="0" lang="ru-RU" sz="2400" b="1" i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да</a:t>
            </a:r>
            <a:r>
              <a:rPr lang="ru-RU" sz="2400" b="1" i="1" dirty="0">
                <a:solidFill>
                  <a:srgbClr val="800000"/>
                </a:solidFill>
                <a:latin typeface="Arial" charset="0"/>
                <a:cs typeface="Arial" charset="0"/>
              </a:rPr>
              <a:t>е</a:t>
            </a:r>
            <a:r>
              <a:rPr kumimoji="0" lang="ru-RU" sz="2400" b="1" i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т </a:t>
            </a:r>
            <a:r>
              <a:rPr kumimoji="0" lang="ru-RU" sz="2400" b="1" i="1" dirty="0">
                <a:solidFill>
                  <a:srgbClr val="800000"/>
                </a:solidFill>
                <a:latin typeface="Arial" charset="0"/>
                <a:cs typeface="Arial" charset="0"/>
              </a:rPr>
              <a:t>возможность жить любой программе</a:t>
            </a:r>
            <a:r>
              <a:rPr kumimoji="0" lang="ru-RU" sz="2400" b="1" i="1" dirty="0">
                <a:solidFill>
                  <a:srgbClr val="FFC000"/>
                </a:solidFill>
                <a:latin typeface="Arial" charset="0"/>
                <a:cs typeface="Arial" charset="0"/>
              </a:rPr>
              <a:t>.</a:t>
            </a:r>
            <a:r>
              <a:rPr kumimoji="0" lang="ru-RU" sz="2400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ФГОС поддерживает не только вариативность программ, но и форм реализации дошкольного образования. 67 статья закона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«Об образовании в Российской Федерации»: </a:t>
            </a:r>
            <a:r>
              <a:rPr kumimoji="0" lang="ru-RU" sz="2400" dirty="0">
                <a:latin typeface="Arial" charset="0"/>
                <a:cs typeface="Arial" charset="0"/>
              </a:rPr>
              <a:t>дошкольное образование с 2-х месяцев, а доступность - с 3-х лет. </a:t>
            </a:r>
            <a:endParaRPr kumimoji="0" lang="ru-RU" sz="2400" dirty="0">
              <a:effectLst/>
              <a:latin typeface="Arial" charset="0"/>
              <a:cs typeface="Arial" charset="0"/>
            </a:endParaRPr>
          </a:p>
          <a:p>
            <a:pPr marL="0" indent="631825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</a:t>
            </a:r>
            <a:r>
              <a:rPr kumimoji="0" lang="ru-RU" sz="2400" dirty="0" smtClean="0">
                <a:effectLst/>
                <a:latin typeface="Arial" charset="0"/>
                <a:cs typeface="Arial" charset="0"/>
              </a:rPr>
              <a:t>Российская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модель дошкольного образования, </a:t>
            </a:r>
            <a:r>
              <a:rPr kumimoji="0" lang="ru-RU" sz="2400" i="1" dirty="0">
                <a:effectLst/>
                <a:latin typeface="Arial" charset="0"/>
                <a:cs typeface="Arial" charset="0"/>
              </a:rPr>
              <a:t>по мнению разработчиков ФГОС,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  до сих пор была основана на представлениях о детстве 40-летней давности, т. к. не проводились психолого-педагогические исследования современного детства. Эту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ситуацию нужно менять, ориентируясь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, в том числе,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на зарубежный опыт.</a:t>
            </a:r>
          </a:p>
          <a:p>
            <a:pPr marL="0" indent="631825">
              <a:buFont typeface="Wingdings" charset="0"/>
              <a:buNone/>
              <a:defRPr/>
            </a:pPr>
            <a:endParaRPr kumimoji="0" lang="ru-RU" sz="2800" dirty="0">
              <a:effectLst/>
              <a:latin typeface="Arial" charset="0"/>
              <a:cs typeface="Arial" charset="0"/>
            </a:endParaRPr>
          </a:p>
          <a:p>
            <a:pPr marL="0" indent="631825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01608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7239000" cy="1219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Федеральный государственный образовательный стандарт </a:t>
            </a:r>
            <a:b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</a:br>
            <a:r>
              <a:rPr lang="ru-RU" sz="2800" b="1" dirty="0">
                <a:solidFill>
                  <a:srgbClr val="800000"/>
                </a:solidFill>
                <a:latin typeface="Arial" charset="0"/>
                <a:cs typeface="Arial" charset="0"/>
              </a:rPr>
              <a:t>дошкольного образования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0292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Tx/>
              <a:buNone/>
              <a:defRPr/>
            </a:pPr>
            <a:r>
              <a:rPr kumimoji="0" lang="ru-RU" sz="2800" dirty="0"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i="1" dirty="0">
                <a:latin typeface="Arial" charset="0"/>
                <a:cs typeface="Arial" charset="0"/>
              </a:rPr>
              <a:t>представляет собой </a:t>
            </a:r>
            <a:r>
              <a:rPr kumimoji="0" lang="ru-RU" sz="2000" b="1" i="1" dirty="0">
                <a:solidFill>
                  <a:srgbClr val="800000"/>
                </a:solidFill>
                <a:latin typeface="Arial" charset="0"/>
                <a:cs typeface="Arial" charset="0"/>
              </a:rPr>
              <a:t>совокупность государственных гарантий получения бесплатного доступного и качественного образования </a:t>
            </a:r>
            <a:r>
              <a:rPr kumimoji="0" lang="ru-RU" sz="2000" i="1" dirty="0">
                <a:latin typeface="Arial" charset="0"/>
                <a:cs typeface="Arial" charset="0"/>
              </a:rPr>
              <a:t>посредством:</a:t>
            </a:r>
            <a:endParaRPr kumimoji="0" lang="ru-RU" sz="2000" i="1" dirty="0">
              <a:solidFill>
                <a:srgbClr val="FFC000"/>
              </a:solidFill>
              <a:latin typeface="Arial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- расширения возможностей развития личностного потенциала и способностей каждого ребенка дошкольного возраста; 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- обеспечения условий здорового образа жизни и безопасности ребенка;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- приобщения детей через соответствующие их индивидуально-возрастным особенностям виды деятельности к социокультурным нормам, традициям семьи, общества и государства; 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- развития интереса и мотивации детей к познанию мира и творчеству;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 - реализации вариативных образовательных программ;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- соблюдения прав ребенка, родителей и других участников образовательного процесса.</a:t>
            </a:r>
            <a:endParaRPr kumimoji="0" lang="ru-RU" sz="2000" i="1" dirty="0">
              <a:solidFill>
                <a:srgbClr val="FFC000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kumimoji="0" lang="ru-RU" sz="2000" b="1" dirty="0">
                <a:solidFill>
                  <a:srgbClr val="800000"/>
                </a:solidFill>
                <a:latin typeface="Arial" charset="0"/>
                <a:cs typeface="Arial" charset="0"/>
              </a:rPr>
              <a:t>Надо вернуть российским детям детство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kumimoji="0" lang="ru-RU" sz="2000" b="1" dirty="0">
                <a:solidFill>
                  <a:srgbClr val="800000"/>
                </a:solidFill>
                <a:latin typeface="Arial" charset="0"/>
                <a:cs typeface="Arial" charset="0"/>
              </a:rPr>
              <a:t>хотя бы до 7 лет!!!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  <p:pic>
        <p:nvPicPr>
          <p:cNvPr id="44035" name="Picture 2" descr="Волосовец Татьяна Владимиров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52400"/>
            <a:ext cx="14954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0396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10668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Государственная образовательная политика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371600"/>
            <a:ext cx="8702675" cy="51816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chemeClr val="folHlink"/>
                </a:solidFill>
                <a:latin typeface="Arial" charset="0"/>
                <a:cs typeface="Arial" charset="0"/>
              </a:rPr>
              <a:t>       </a:t>
            </a:r>
            <a:r>
              <a:rPr kumimoji="0" lang="ru-RU" sz="2400" dirty="0">
                <a:latin typeface="Arial" charset="0"/>
                <a:cs typeface="Arial" charset="0"/>
              </a:rPr>
              <a:t>С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истема дошкольного образования, подвергавшаяся модернизации с конца </a:t>
            </a:r>
            <a:r>
              <a:rPr kumimoji="0" lang="en-US" sz="2400" dirty="0">
                <a:effectLst/>
                <a:latin typeface="Arial" charset="0"/>
                <a:cs typeface="Arial" charset="0"/>
              </a:rPr>
              <a:t>XX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 века, целенаправленно продолжила меняться и в </a:t>
            </a:r>
            <a:r>
              <a:rPr kumimoji="0" lang="en-US" sz="2400" dirty="0">
                <a:effectLst/>
                <a:latin typeface="Arial" charset="0"/>
                <a:cs typeface="Arial" charset="0"/>
              </a:rPr>
              <a:t> XXI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веке.</a:t>
            </a:r>
            <a:r>
              <a:rPr kumimoji="0" lang="en-US" sz="2400" dirty="0"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Данные изменения нашли  сначала своё отражение в федеральных государственных требованиях (ФГТ) к структуре и условиям реализации основной общеобразовательной программы дошкольного образования</a:t>
            </a:r>
            <a:r>
              <a:rPr kumimoji="0" lang="ru-RU" sz="2400" dirty="0"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(2009). 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Следующий этап модернизации (реформирования) дошкольного образования - </a:t>
            </a:r>
            <a:r>
              <a:rPr kumimoji="0" lang="ru-RU" sz="2400" dirty="0">
                <a:solidFill>
                  <a:srgbClr val="FFC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разработка федерального государственного образовательного стандарта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(2013).</a:t>
            </a:r>
            <a:endParaRPr kumimoji="0" lang="ru-RU" sz="2400" dirty="0">
              <a:latin typeface="Arial" charset="0"/>
              <a:cs typeface="Arial" charset="0"/>
            </a:endParaRP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</a:t>
            </a:r>
            <a:r>
              <a:rPr kumimoji="0" lang="ru-RU" sz="2400" dirty="0">
                <a:latin typeface="Arial" charset="0"/>
                <a:cs typeface="Arial" charset="0"/>
              </a:rPr>
              <a:t>О том, что дошкольное образование должно получить свой стандарт, по мнению А. </a:t>
            </a:r>
            <a:r>
              <a:rPr kumimoji="0" lang="ru-RU" sz="2400" dirty="0" err="1">
                <a:latin typeface="Arial" charset="0"/>
                <a:cs typeface="Arial" charset="0"/>
              </a:rPr>
              <a:t>Асмолова</a:t>
            </a:r>
            <a:r>
              <a:rPr kumimoji="0" lang="ru-RU" sz="2400" dirty="0">
                <a:latin typeface="Arial" charset="0"/>
                <a:cs typeface="Arial" charset="0"/>
              </a:rPr>
              <a:t>, было известно давно.</a:t>
            </a:r>
          </a:p>
        </p:txBody>
      </p:sp>
      <p:pic>
        <p:nvPicPr>
          <p:cNvPr id="16387" name="Picture 4" descr="C:\Users\Ольга\AppData\Local\Microsoft\Windows\Temporary Internet Files\Content.IE5\PU9BBAKE\MC90043266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5757863"/>
            <a:ext cx="1143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938905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/>
          <a:lstStyle/>
          <a:p>
            <a:pPr algn="ctr">
              <a:defRPr/>
            </a:pPr>
            <a:r>
              <a:rPr lang="ru-RU" sz="2800">
                <a:solidFill>
                  <a:srgbClr val="FF9900"/>
                </a:solidFill>
                <a:latin typeface="Arial" charset="0"/>
                <a:cs typeface="Arial" charset="0"/>
              </a:rPr>
              <a:t>ФГОС об оценке развития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791200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Times New Roman"/>
                <a:cs typeface="Times New Roman"/>
              </a:rPr>
              <a:t>Опасность того, что родителям и ребенку будет </a:t>
            </a:r>
            <a:r>
              <a:rPr kumimoji="0" lang="ru-RU" sz="2400" b="1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навязываться мониторинг оценки развития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, 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сведена к минимуму нормативными положениями стандарта. "С точки зрения нормативно-правовых вещей он даже избыточен", - заметил директор Федерального института развития образования Александр </a:t>
            </a:r>
            <a:r>
              <a:rPr kumimoji="0" lang="ru-RU" sz="2400" dirty="0" err="1">
                <a:effectLst/>
                <a:latin typeface="Times New Roman"/>
                <a:cs typeface="Times New Roman"/>
              </a:rPr>
              <a:t>Асмолов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.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Любой мониторинг, 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по его словам, должен 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будет служить </a:t>
            </a:r>
            <a:r>
              <a:rPr kumimoji="0" lang="ru-RU" sz="2400" b="1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двум целям 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- </a:t>
            </a:r>
            <a:r>
              <a:rPr kumimoji="0" lang="ru-RU" sz="2400" u="sng" dirty="0">
                <a:effectLst/>
                <a:latin typeface="Times New Roman"/>
                <a:cs typeface="Times New Roman"/>
              </a:rPr>
              <a:t>подбору и пониманию траектории развития ребенка 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и, второе, - </a:t>
            </a:r>
            <a:r>
              <a:rPr kumimoji="0" lang="ru-RU" sz="2400" u="sng" dirty="0">
                <a:effectLst/>
                <a:latin typeface="Times New Roman"/>
                <a:cs typeface="Times New Roman"/>
              </a:rPr>
              <a:t>коррекции и выбора парциальных программ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.  Таким образом, в отличие от других стандартов, 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Times New Roman"/>
                <a:cs typeface="Times New Roman"/>
              </a:rPr>
              <a:t>контроль будет касаться контроля условий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, в которых развивается ребенок.  "Стандарт развития, по сути, сделан так, чтобы мы не вступили на скользкую и минную территорию, когда в дошкольных учреждениях появится человек с тестом в руках", - сказал </a:t>
            </a:r>
            <a:r>
              <a:rPr kumimoji="0" lang="ru-RU" sz="2400" dirty="0" err="1">
                <a:effectLst/>
                <a:latin typeface="Times New Roman"/>
                <a:cs typeface="Times New Roman"/>
              </a:rPr>
              <a:t>Асмолов</a:t>
            </a:r>
            <a:r>
              <a:rPr kumimoji="0" lang="ru-RU" sz="2400" dirty="0">
                <a:effectLst/>
                <a:latin typeface="Times New Roman"/>
                <a:cs typeface="Times New Roman"/>
              </a:rPr>
              <a:t>.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70310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066800"/>
          </a:xfrm>
        </p:spPr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Отличительная особенность  ФГОС  дошкольного образования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1816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ФГОС дошкольного образования предполагает "психолого-педагогическую поддержку позитивной социализации и индивидуализации развития детей дошкольного возраста". Он направлен на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"поддержку активной инициативы ребенка"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и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учитывает "ценность индивидуализации развития"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дошкольника. </a:t>
            </a: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 При этом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контролю подвергается не личность, а «предметные условия»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, в которых развивается ребенок - пространство, игрушки и т.д. </a:t>
            </a:r>
            <a:endParaRPr kumimoji="0" lang="ru-RU" sz="2400" dirty="0">
              <a:latin typeface="Arial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 Кроме индивидуализации развития ребенка, одной из установок стандарта является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поддержка «сотрудничества детей друг с другом".</a:t>
            </a:r>
            <a:r>
              <a:rPr kumimoji="0" lang="ru-RU" sz="2400" dirty="0">
                <a:solidFill>
                  <a:srgbClr val="FFFF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"Впервые в стандарте это задается как условие».</a:t>
            </a:r>
            <a:r>
              <a:rPr kumimoji="0" lang="ru-RU" sz="2400" dirty="0">
                <a:effectLst/>
                <a:latin typeface="Tahoma" charset="0"/>
                <a:cs typeface="Arial" charset="0"/>
              </a:rPr>
              <a:t> </a:t>
            </a:r>
            <a:endParaRPr kumimoji="0" lang="ru-RU" sz="2400" dirty="0"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79847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260648"/>
            <a:ext cx="8784976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Основные </a:t>
            </a:r>
            <a:r>
              <a:rPr lang="ru-RU" b="1" dirty="0" smtClean="0">
                <a:solidFill>
                  <a:srgbClr val="FF0000"/>
                </a:solidFill>
              </a:rPr>
              <a:t>понятия, в которых выражается ФГОС дошкольного образования: 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44262"/>
              </p:ext>
            </p:extLst>
          </p:nvPr>
        </p:nvGraphicFramePr>
        <p:xfrm>
          <a:off x="179512" y="1772816"/>
          <a:ext cx="878497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446680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поддержка разнообразия детства,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стандарт развития,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«нестандартный» стандарт,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стандарт условий,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стандарт вариативности,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стандарт возможностей,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навигация,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целевые ориентиры,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ценностно-нормативная ориентация,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культура достоинства,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культурный ген дошкольного образования,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современная социокультурная ситуация,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направления развития,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позитивная социализация,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индивидуализация развития ребенка,</a:t>
                      </a: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социальная ситуация развития,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зона ближайшего развития,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развивающее взаимодействие,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</a:rPr>
                        <a:t>проектирование и</a:t>
                      </a: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 социальное конструирование,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err="1" smtClean="0">
                          <a:solidFill>
                            <a:srgbClr val="002060"/>
                          </a:solidFill>
                        </a:rPr>
                        <a:t>наукоемкость</a:t>
                      </a: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 и </a:t>
                      </a:r>
                      <a:r>
                        <a:rPr lang="ru-RU" sz="1800" b="1" i="1" baseline="0" dirty="0" err="1" smtClean="0">
                          <a:solidFill>
                            <a:srgbClr val="002060"/>
                          </a:solidFill>
                        </a:rPr>
                        <a:t>культуроемкость</a:t>
                      </a: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 образовательного процесса,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ОС – это правила развития ребенка,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«политический </a:t>
                      </a:r>
                      <a:r>
                        <a:rPr lang="ru-RU" sz="1800" b="1" i="1" baseline="0" dirty="0" err="1" smtClean="0">
                          <a:solidFill>
                            <a:srgbClr val="002060"/>
                          </a:solidFill>
                        </a:rPr>
                        <a:t>детоцентризм</a:t>
                      </a: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»,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индивидуализация и социализация ребенка,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стандарт ради детства,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«</a:t>
                      </a:r>
                      <a:r>
                        <a:rPr lang="ru-RU" sz="1800" b="1" i="1" baseline="0" dirty="0" err="1" smtClean="0">
                          <a:solidFill>
                            <a:srgbClr val="002060"/>
                          </a:solidFill>
                        </a:rPr>
                        <a:t>детоцентристский</a:t>
                      </a: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 стандарт»,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03728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196752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ФЕДЕРАЛЬНЫЙ ГОСУДАРСТВЕННЫЙ ОБРАЗОВАТЕЛЬНЫЙ СТАНДАРТ</a:t>
            </a:r>
            <a:br>
              <a:rPr lang="ru-RU" sz="3600" dirty="0" smtClean="0"/>
            </a:br>
            <a:r>
              <a:rPr lang="ru-RU" sz="3600" dirty="0" smtClean="0"/>
              <a:t>ДОШКОЛЬНОГО ОБРАЗОВАНИЯ 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4725144"/>
            <a:ext cx="7772400" cy="933648"/>
          </a:xfrm>
        </p:spPr>
        <p:txBody>
          <a:bodyPr anchor="b">
            <a:normAutofit/>
          </a:bodyPr>
          <a:lstStyle/>
          <a:p>
            <a:r>
              <a:rPr lang="en-US" sz="3600" b="1" dirty="0" smtClean="0"/>
              <a:t>II. </a:t>
            </a:r>
            <a:r>
              <a:rPr lang="ru-RU" sz="3600" b="1" dirty="0" smtClean="0"/>
              <a:t>ОБЩИЕ ПОЛОЖЕНИЯ</a:t>
            </a:r>
            <a:endParaRPr lang="ru-RU" sz="36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364502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/>
              <a:t>Приказ Министерства образования и науки Российской Федерации (</a:t>
            </a:r>
            <a:r>
              <a:rPr lang="ru-RU" b="1" dirty="0" err="1"/>
              <a:t>Минобрнауки</a:t>
            </a:r>
            <a:r>
              <a:rPr lang="ru-RU" b="1" dirty="0"/>
              <a:t> России) от 17 октября 2013 г. </a:t>
            </a:r>
            <a:r>
              <a:rPr lang="ru-RU" b="1" dirty="0" err="1"/>
              <a:t>N</a:t>
            </a:r>
            <a:r>
              <a:rPr lang="ru-RU" b="1" dirty="0"/>
              <a:t> 1155 г. Москва "Об утверждении федерального государственного образовательного стандарта дошкольного образования"</a:t>
            </a:r>
          </a:p>
        </p:txBody>
      </p:sp>
    </p:spTree>
    <p:extLst>
      <p:ext uri="{BB962C8B-B14F-4D97-AF65-F5344CB8AC3E}">
        <p14:creationId xmlns:p14="http://schemas.microsoft.com/office/powerpoint/2010/main" val="52974126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ch177.pskovedu.ru/site/htmlimages/image/sch177/Kondrachina/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819027" cy="586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508420"/>
      </p:ext>
    </p:extLst>
  </p:cSld>
  <p:clrMapOvr>
    <a:masterClrMapping/>
  </p:clrMapOvr>
  <p:transition xmlns:p14="http://schemas.microsoft.com/office/powerpoint/2010/main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827088" y="254000"/>
            <a:ext cx="7772400" cy="854075"/>
          </a:xfrm>
        </p:spPr>
        <p:txBody>
          <a:bodyPr/>
          <a:lstStyle/>
          <a:p>
            <a:pPr eaLnBrk="1" hangingPunct="1"/>
            <a:r>
              <a:rPr lang="ru-RU" sz="3000">
                <a:latin typeface="Calibri" charset="0"/>
              </a:rPr>
              <a:t>Основные направления общего образования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eaLnBrk="1" hangingPunct="1"/>
            <a:fld id="{29D0C488-2A8D-DA45-993C-2A31ACBCE0E5}" type="slidenum">
              <a:rPr lang="ru-RU">
                <a:solidFill>
                  <a:srgbClr val="898989"/>
                </a:solidFill>
              </a:rPr>
              <a:pPr eaLnBrk="1" hangingPunct="1"/>
              <a:t>25</a:t>
            </a:fld>
            <a:endParaRPr lang="ru-RU">
              <a:solidFill>
                <a:srgbClr val="89898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3413" y="1129010"/>
            <a:ext cx="2405665" cy="57606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sz="2000" b="1">
                <a:solidFill>
                  <a:srgbClr val="FFFFFF"/>
                </a:solidFill>
              </a:rPr>
              <a:t>Дошкольное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73941" y="1108697"/>
            <a:ext cx="2970467" cy="59637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sz="1900" b="1">
                <a:solidFill>
                  <a:srgbClr val="FFFFFF"/>
                </a:solidFill>
              </a:rPr>
              <a:t>Начальное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1900" b="1">
                <a:solidFill>
                  <a:srgbClr val="FFFFFF"/>
                </a:solidFill>
              </a:rPr>
              <a:t>общее</a:t>
            </a:r>
            <a:endParaRPr lang="ru-RU" sz="1900">
              <a:solidFill>
                <a:srgbClr val="FFFFFF"/>
              </a:solidFill>
            </a:endParaRPr>
          </a:p>
        </p:txBody>
      </p:sp>
      <p:grpSp>
        <p:nvGrpSpPr>
          <p:cNvPr id="2" name="Группа 33"/>
          <p:cNvGrpSpPr>
            <a:grpSpLocks/>
          </p:cNvGrpSpPr>
          <p:nvPr/>
        </p:nvGrpSpPr>
        <p:grpSpPr bwMode="auto">
          <a:xfrm>
            <a:off x="1676400" y="1795463"/>
            <a:ext cx="2447925" cy="3959225"/>
            <a:chOff x="305084" y="1602540"/>
            <a:chExt cx="1963942" cy="4167766"/>
          </a:xfrm>
        </p:grpSpPr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305084" y="1602540"/>
              <a:ext cx="1951206" cy="534757"/>
            </a:xfrm>
            <a:prstGeom prst="rect">
              <a:avLst/>
            </a:prstGeom>
            <a:gradFill rotWithShape="1">
              <a:gsLst>
                <a:gs pos="0">
                  <a:srgbClr val="FFA2A1"/>
                </a:gs>
                <a:gs pos="35001">
                  <a:srgbClr val="FFBEBD"/>
                </a:gs>
                <a:gs pos="100000">
                  <a:srgbClr val="FFE5E5"/>
                </a:gs>
              </a:gsLst>
              <a:lin ang="162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формирование общей культуры</a:t>
              </a:r>
              <a:endParaRPr lang="ru-RU">
                <a:solidFill>
                  <a:srgbClr val="595959"/>
                </a:solidFill>
              </a:endParaRPr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321642" y="2439769"/>
              <a:ext cx="1946111" cy="1422121"/>
            </a:xfrm>
            <a:prstGeom prst="rect">
              <a:avLst/>
            </a:prstGeom>
            <a:gradFill rotWithShape="1">
              <a:gsLst>
                <a:gs pos="0">
                  <a:srgbClr val="FFA2A1"/>
                </a:gs>
                <a:gs pos="35001">
                  <a:srgbClr val="FFBEBD"/>
                </a:gs>
                <a:gs pos="100000">
                  <a:srgbClr val="FFE5E5"/>
                </a:gs>
              </a:gsLst>
              <a:lin ang="162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развитие физических, интеллектуальных, нравственных, эстетических и личностных качеств</a:t>
              </a:r>
              <a:endParaRPr lang="ru-RU">
                <a:solidFill>
                  <a:srgbClr val="595959"/>
                </a:solidFill>
              </a:endParaRPr>
            </a:p>
          </p:txBody>
        </p: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322915" y="5013289"/>
              <a:ext cx="1946111" cy="757017"/>
            </a:xfrm>
            <a:prstGeom prst="rect">
              <a:avLst/>
            </a:prstGeom>
            <a:gradFill rotWithShape="1">
              <a:gsLst>
                <a:gs pos="0">
                  <a:srgbClr val="FFA2A1"/>
                </a:gs>
                <a:gs pos="35001">
                  <a:srgbClr val="FFBEBD"/>
                </a:gs>
                <a:gs pos="100000">
                  <a:srgbClr val="FFE5E5"/>
                </a:gs>
              </a:gsLst>
              <a:lin ang="162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сохранение</a:t>
              </a:r>
              <a:br>
                <a:rPr lang="ru-RU">
                  <a:solidFill>
                    <a:srgbClr val="000000"/>
                  </a:solidFill>
                </a:rPr>
              </a:br>
              <a:r>
                <a:rPr lang="ru-RU">
                  <a:solidFill>
                    <a:srgbClr val="000000"/>
                  </a:solidFill>
                </a:rPr>
                <a:t>и укрепление здоровья</a:t>
              </a:r>
            </a:p>
          </p:txBody>
        </p: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316547" y="4279670"/>
              <a:ext cx="1951206" cy="536428"/>
            </a:xfrm>
            <a:prstGeom prst="rect">
              <a:avLst/>
            </a:prstGeom>
            <a:gradFill rotWithShape="1">
              <a:gsLst>
                <a:gs pos="0">
                  <a:srgbClr val="FFA2A1"/>
                </a:gs>
                <a:gs pos="35001">
                  <a:srgbClr val="FFBEBD"/>
                </a:gs>
                <a:gs pos="100000">
                  <a:srgbClr val="FFE5E5"/>
                </a:gs>
              </a:gsLst>
              <a:lin ang="162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формирование предпосылок УД</a:t>
              </a:r>
            </a:p>
          </p:txBody>
        </p:sp>
      </p:grpSp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5267325" y="1754188"/>
            <a:ext cx="3024188" cy="4135437"/>
            <a:chOff x="2479251" y="1499650"/>
            <a:chExt cx="1948734" cy="5353242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2479251" y="1499650"/>
              <a:ext cx="1948734" cy="575397"/>
            </a:xfrm>
            <a:prstGeom prst="rect">
              <a:avLst/>
            </a:prstGeom>
            <a:gradFill rotWithShape="1">
              <a:gsLst>
                <a:gs pos="0">
                  <a:srgbClr val="A3C4FF"/>
                </a:gs>
                <a:gs pos="35001">
                  <a:srgbClr val="BFD5FF"/>
                </a:gs>
                <a:gs pos="100000">
                  <a:srgbClr val="E5EEFF"/>
                </a:gs>
              </a:gsLst>
              <a:lin ang="16200000" scaled="1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ru-RU">
                  <a:solidFill>
                    <a:srgbClr val="000000"/>
                  </a:solidFill>
                </a:rPr>
                <a:t>формирование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ru-RU">
                  <a:solidFill>
                    <a:srgbClr val="000000"/>
                  </a:solidFill>
                </a:rPr>
                <a:t>личности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2483343" y="2179850"/>
              <a:ext cx="1944642" cy="692531"/>
            </a:xfrm>
            <a:prstGeom prst="rect">
              <a:avLst/>
            </a:prstGeom>
            <a:gradFill rotWithShape="1">
              <a:gsLst>
                <a:gs pos="0">
                  <a:srgbClr val="A3C4FF"/>
                </a:gs>
                <a:gs pos="35001">
                  <a:srgbClr val="BFD5FF"/>
                </a:gs>
                <a:gs pos="100000">
                  <a:srgbClr val="E5EEFF"/>
                </a:gs>
              </a:gsLst>
              <a:lin ang="16200000" scaled="1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развитие индивидуальных способностей</a:t>
              </a:r>
              <a:endParaRPr lang="ru-RU" sz="1600">
                <a:solidFill>
                  <a:srgbClr val="000000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2483343" y="3005955"/>
              <a:ext cx="1944642" cy="3846937"/>
            </a:xfrm>
            <a:prstGeom prst="rect">
              <a:avLst/>
            </a:prstGeom>
            <a:gradFill rotWithShape="1">
              <a:gsLst>
                <a:gs pos="0">
                  <a:srgbClr val="A3C4FF"/>
                </a:gs>
                <a:gs pos="35001">
                  <a:srgbClr val="BFD5FF"/>
                </a:gs>
                <a:gs pos="100000">
                  <a:srgbClr val="E5EEFF"/>
                </a:gs>
              </a:gsLst>
              <a:lin ang="16200000" scaled="1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ru-RU">
                  <a:solidFill>
                    <a:srgbClr val="000000"/>
                  </a:solidFill>
                </a:rPr>
                <a:t>развитие положительной мотивации и умений в УД </a:t>
              </a:r>
            </a:p>
            <a:p>
              <a:pPr eaLnBrk="1" hangingPunct="1">
                <a:lnSpc>
                  <a:spcPct val="80000"/>
                </a:lnSpc>
                <a:buFont typeface="Arial" charset="0"/>
                <a:buChar char="•"/>
              </a:pPr>
              <a:r>
                <a:rPr lang="ru-RU">
                  <a:solidFill>
                    <a:srgbClr val="000000"/>
                  </a:solidFill>
                </a:rPr>
                <a:t> овладение чтением, письмом, счётом, основными навыками УД, эле-ментами теоретического мышления, простейшими навыками самоконтроля, культурой поведения и речи, основами личной гигиены и здорового образа жизни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156209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4000">
                <a:solidFill>
                  <a:schemeClr val="accent2"/>
                </a:solidFill>
                <a:latin typeface="Calibri" charset="0"/>
              </a:rPr>
              <a:t>Стандартизация системы дошкольного образования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eaLnBrk="1" hangingPunct="1"/>
            <a:fld id="{42CF3915-AE83-3D4B-B7C3-75468C6804A4}" type="slidenum">
              <a:rPr lang="ru-RU">
                <a:solidFill>
                  <a:srgbClr val="898989"/>
                </a:solidFill>
              </a:rPr>
              <a:pPr eaLnBrk="1" hangingPunct="1"/>
              <a:t>26</a:t>
            </a:fld>
            <a:endParaRPr lang="ru-RU">
              <a:solidFill>
                <a:srgbClr val="898989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248895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образовательной политики в ДОО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600"/>
              </a:spcAft>
            </a:pPr>
            <a:r>
              <a:rPr lang="ru-RU" b="1" dirty="0" smtClean="0"/>
              <a:t>Поддержка разнообразия детства</a:t>
            </a:r>
            <a:r>
              <a:rPr lang="ru-RU" dirty="0" smtClean="0"/>
              <a:t>, </a:t>
            </a:r>
            <a:r>
              <a:rPr lang="ru-RU" b="1" dirty="0" smtClean="0"/>
              <a:t>сохранение уникальности</a:t>
            </a:r>
            <a:r>
              <a:rPr lang="ru-RU" dirty="0" smtClean="0"/>
              <a:t> и </a:t>
            </a:r>
            <a:r>
              <a:rPr lang="ru-RU" dirty="0" err="1" smtClean="0"/>
              <a:t>самоценности</a:t>
            </a:r>
            <a:r>
              <a:rPr lang="ru-RU" dirty="0" smtClean="0"/>
              <a:t> дошкольного детства как важного этапа в общем развитии человека</a:t>
            </a:r>
          </a:p>
          <a:p>
            <a:pPr algn="just">
              <a:spcAft>
                <a:spcPts val="600"/>
              </a:spcAft>
            </a:pPr>
            <a:r>
              <a:rPr lang="ru-RU" b="1" dirty="0" smtClean="0"/>
              <a:t>Личностно-развивающий </a:t>
            </a:r>
            <a:r>
              <a:rPr lang="ru-RU" dirty="0" smtClean="0"/>
              <a:t>и гуманистический характер взаимодействия взрослых и детей</a:t>
            </a:r>
          </a:p>
          <a:p>
            <a:pPr algn="just">
              <a:spcAft>
                <a:spcPts val="600"/>
              </a:spcAft>
            </a:pPr>
            <a:r>
              <a:rPr lang="ru-RU" dirty="0" smtClean="0"/>
              <a:t>Уважение личности ребёнка</a:t>
            </a:r>
          </a:p>
          <a:p>
            <a:pPr algn="just">
              <a:spcAft>
                <a:spcPts val="600"/>
              </a:spcAft>
            </a:pPr>
            <a:r>
              <a:rPr lang="ru-RU" dirty="0" smtClean="0"/>
              <a:t>Осуществление образовательного процесса в формах, специфичных для детей данной возрастной группы, прежде всего, </a:t>
            </a:r>
            <a:r>
              <a:rPr lang="ru-RU" b="1" dirty="0" smtClean="0"/>
              <a:t>в форме игры, познавательной и исследовательской деятельности, в </a:t>
            </a:r>
            <a:r>
              <a:rPr lang="ru-RU" b="1" dirty="0"/>
              <a:t>форме творческой активности, обеспечивающей художественно-эстетическое развитие ребенка.</a:t>
            </a:r>
          </a:p>
          <a:p>
            <a:pPr algn="just">
              <a:spcAft>
                <a:spcPts val="600"/>
              </a:spcAft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84167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В Стандарте учитываются: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87313" indent="-87313" algn="just">
              <a:buAutoNum type="arabicParenR"/>
            </a:pPr>
            <a:r>
              <a:rPr lang="ru-RU" dirty="0" smtClean="0"/>
              <a:t>индивидуальные </a:t>
            </a:r>
            <a:r>
              <a:rPr lang="ru-RU" dirty="0"/>
              <a:t>потребности ребенка, связанные с его жизненной ситуацией и состоянием здоровья, определяющие особые условия получения им образования (далее - особые образовательные потребности), индивидуальные потребности отдельных категорий детей, в том числе с ограниченными возможностями здоровья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2) возможности освоения ребенком Программы на разных этапах ее </a:t>
            </a:r>
            <a:r>
              <a:rPr lang="ru-RU" dirty="0" smtClean="0"/>
              <a:t>реализации (младенческий, ранний, дошкольный возраст).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437268"/>
      </p:ext>
    </p:extLst>
  </p:cSld>
  <p:clrMapOvr>
    <a:masterClrMapping/>
  </p:clrMapOvr>
  <p:transition xmlns:p14="http://schemas.microsoft.com/office/powerpoint/2010/main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AutoNum type="arabicParenR"/>
            </a:pPr>
            <a:r>
              <a:rPr lang="ru-RU" dirty="0" smtClean="0"/>
              <a:t>полноценное </a:t>
            </a:r>
            <a:r>
              <a:rPr lang="ru-RU" dirty="0"/>
              <a:t>проживание ребенком всех этапов детства (младенческого, раннего и дошкольного возраста), обогащение (амплификация) детского развития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2)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3) содействие и сотрудничество детей и взрослых, признание ребенка полноценным участником (субъектом) образовательных отношений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 smtClean="0"/>
              <a:t>4) поддержка инициативы детей в различных видах деятельности;</a:t>
            </a:r>
          </a:p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64413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10600" cy="6096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Государственная образовательная политика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762000"/>
            <a:ext cx="8702675" cy="5943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 Новый Федеральный закон «Об образовании в Российской Федерации», вступивший в силу с 1 сентября 2013 года, признал</a:t>
            </a:r>
            <a:r>
              <a:rPr kumimoji="0" lang="ru-RU" sz="2400" dirty="0">
                <a:solidFill>
                  <a:srgbClr val="FFC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дошкольное образование уровнем общего образования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[15, ст. 10 п. 4].  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     Поэтому образовательные программы дошкольного образования должны разрабатываться в соответствии с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федеральными государственными образовательными стандартами,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т.е. потребовался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ФГОС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ru-RU" sz="2400" dirty="0" smtClean="0">
                <a:latin typeface="Arial" charset="0"/>
                <a:cs typeface="Arial" charset="0"/>
              </a:rPr>
              <a:t>-</a:t>
            </a:r>
            <a:r>
              <a:rPr kumimoji="0" lang="ru-RU" sz="2400" dirty="0" smtClean="0"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такой же, как и для трех ступеней школы,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с тремя «Т»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, то есть требованиями к структуре основной образовательной программы, условиям ее реализации и результатам ее освоения. </a:t>
            </a:r>
          </a:p>
          <a:p>
            <a:pPr marL="0" indent="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solidFill>
                  <a:srgbClr val="FFC000"/>
                </a:solidFill>
                <a:effectLst/>
                <a:latin typeface="Arial" charset="0"/>
                <a:cs typeface="Arial" charset="0"/>
              </a:rPr>
              <a:t>      </a:t>
            </a:r>
            <a:r>
              <a:rPr kumimoji="0" lang="ru-RU" sz="24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 С одним принципиальным ограничением:  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никаких аттестаций, экзаменов, оценок и прочих подобных манипуляций над детьми в рамках третьего «Т» быть не должно</a:t>
            </a:r>
            <a:r>
              <a:rPr kumimoji="0" lang="ru-RU" sz="2800" dirty="0">
                <a:effectLst/>
                <a:latin typeface="Arial" charset="0"/>
                <a:cs typeface="Arial" charset="0"/>
              </a:rPr>
              <a:t>.</a:t>
            </a:r>
            <a:r>
              <a:rPr kumimoji="0" lang="ru-RU" sz="2400" dirty="0">
                <a:effectLst/>
                <a:latin typeface="Arial" charset="0"/>
                <a:cs typeface="Arial" charset="0"/>
              </a:rPr>
              <a:t> </a:t>
            </a:r>
          </a:p>
          <a:p>
            <a:pPr marL="0" indent="0">
              <a:buFont typeface="Wingdings" charset="0"/>
              <a:buNone/>
              <a:defRPr/>
            </a:pPr>
            <a:r>
              <a:rPr kumimoji="0" lang="ru-RU" sz="2400" b="1" dirty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  <a:endParaRPr kumimoji="0" lang="ru-RU" sz="2400" dirty="0">
              <a:effectLst/>
              <a:latin typeface="Arial" charset="0"/>
              <a:cs typeface="Arial" charset="0"/>
            </a:endParaRPr>
          </a:p>
          <a:p>
            <a:pPr marL="0" indent="0">
              <a:buFont typeface="Wingdings" charset="0"/>
              <a:buNone/>
              <a:defRPr/>
            </a:pPr>
            <a:endParaRPr kumimoji="0" lang="ru-RU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4218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5) сотрудничество Организации с семьей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6) приобщение детей к социокультурным нормам, традициям семьи, общества и государства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7) формирование познавательных интересов и познавательных действий ребенка в различных видах деятельности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8) возрастная адекватность дошкольного образования (соответствие условий, требований, методов возрасту и особенностям развития)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9) учет этнокультурной ситуации развития детей.</a:t>
            </a:r>
          </a:p>
          <a:p>
            <a:pPr marL="0" indent="0">
              <a:spcAft>
                <a:spcPts val="600"/>
              </a:spcAft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46525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 ФГОС ДО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 txBox="1">
            <a:spLocks noGrp="1"/>
          </p:cNvSpPr>
          <p:nvPr>
            <p:ph idx="1"/>
          </p:nvPr>
        </p:nvSpPr>
        <p:spPr>
          <a:xfrm>
            <a:off x="251520" y="1124744"/>
            <a:ext cx="8712968" cy="5299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400" dirty="0" smtClean="0"/>
              <a:t>повышение </a:t>
            </a:r>
            <a:r>
              <a:rPr lang="ru-RU" sz="2400" dirty="0"/>
              <a:t>социального статуса дошкольного образования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r>
              <a:rPr lang="ru-RU" sz="2400" dirty="0"/>
              <a:t>2) обеспечение государством равенства возможностей для каждого ребенка в получении качественного дошкольного образования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r>
              <a:rPr lang="ru-RU" sz="2400" dirty="0"/>
              <a:t>3)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r>
              <a:rPr lang="ru-RU" sz="2400" dirty="0"/>
              <a:t>4) сохранение единства образовательного пространства Российской Федерации относительно уровня дошкольного образования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804343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899592" y="1772816"/>
            <a:ext cx="6552728" cy="3744416"/>
            <a:chOff x="899592" y="1772816"/>
            <a:chExt cx="6552728" cy="3744416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6300192" y="1772816"/>
              <a:ext cx="1152128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411760" y="2492896"/>
              <a:ext cx="2592288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411760" y="3789040"/>
              <a:ext cx="2016224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979712" y="4221088"/>
              <a:ext cx="3888432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99592" y="5229200"/>
              <a:ext cx="4320480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ФГОС ДО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0"/>
            <a:ext cx="8352928" cy="506916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ru-RU" sz="1800" dirty="0" smtClean="0"/>
              <a:t>Охрана</a:t>
            </a:r>
            <a:r>
              <a:rPr lang="ru-RU" sz="1800" b="1" dirty="0" smtClean="0"/>
              <a:t> </a:t>
            </a:r>
            <a:r>
              <a:rPr lang="ru-RU" sz="1800" dirty="0" smtClean="0"/>
              <a:t>и укрепление физического и психического </a:t>
            </a:r>
            <a:r>
              <a:rPr lang="ru-RU" sz="1800" b="1" dirty="0" smtClean="0"/>
              <a:t>здоровья</a:t>
            </a:r>
            <a:r>
              <a:rPr lang="ru-RU" sz="1800" dirty="0" smtClean="0"/>
              <a:t> детей, </a:t>
            </a:r>
            <a:br>
              <a:rPr lang="ru-RU" sz="1800" dirty="0" smtClean="0"/>
            </a:br>
            <a:r>
              <a:rPr lang="ru-RU" sz="1800" dirty="0" smtClean="0"/>
              <a:t>в т. ч. их эмоционального благополучия</a:t>
            </a:r>
          </a:p>
          <a:p>
            <a:pPr>
              <a:spcAft>
                <a:spcPts val="1200"/>
              </a:spcAft>
            </a:pPr>
            <a:r>
              <a:rPr lang="ru-RU" sz="1800" dirty="0"/>
              <a:t>Обеспечение </a:t>
            </a:r>
            <a:r>
              <a:rPr lang="ru-RU" sz="1800" b="1" dirty="0"/>
              <a:t>равных возможностей </a:t>
            </a:r>
            <a:r>
              <a:rPr lang="ru-RU" sz="1800" dirty="0"/>
              <a:t>полноценного развития каждого ребёнка в период дошкольного детства независимо от места проживания, пола, нации, языка, социального статуса, </a:t>
            </a:r>
            <a:r>
              <a:rPr lang="ru-RU" sz="1800" dirty="0" smtClean="0"/>
              <a:t>психофизиологических </a:t>
            </a:r>
            <a:r>
              <a:rPr lang="ru-RU" sz="1800" dirty="0"/>
              <a:t>особенностей (в том числе ОВЗ)</a:t>
            </a:r>
          </a:p>
          <a:p>
            <a:pPr>
              <a:spcAft>
                <a:spcPts val="1200"/>
              </a:spcAft>
            </a:pPr>
            <a:r>
              <a:rPr lang="ru-RU" sz="1800" dirty="0"/>
              <a:t>Обеспечение </a:t>
            </a:r>
            <a:r>
              <a:rPr lang="ru-RU" sz="1800" b="1" dirty="0"/>
              <a:t>преемственности целей, задач и содержания образования, реализуемых в рамках образовательных программ различных уровней </a:t>
            </a:r>
            <a:r>
              <a:rPr lang="ru-RU" sz="1800" b="1" dirty="0" smtClean="0"/>
              <a:t>(преемственности </a:t>
            </a:r>
            <a:r>
              <a:rPr lang="ru-RU" sz="1800" dirty="0" smtClean="0"/>
              <a:t>ООП  </a:t>
            </a:r>
            <a:r>
              <a:rPr lang="ru-RU" sz="1800" dirty="0"/>
              <a:t>ДО и </a:t>
            </a:r>
            <a:r>
              <a:rPr lang="ru-RU" sz="1800" dirty="0" smtClean="0"/>
              <a:t>НОО)</a:t>
            </a:r>
            <a:endParaRPr lang="ru-RU" sz="1800" dirty="0"/>
          </a:p>
          <a:p>
            <a:pPr>
              <a:spcAft>
                <a:spcPts val="1200"/>
              </a:spcAft>
            </a:pPr>
            <a:r>
              <a:rPr lang="ru-RU" sz="1800" dirty="0" smtClean="0"/>
              <a:t>Создание </a:t>
            </a:r>
            <a:r>
              <a:rPr lang="ru-RU" sz="1800" b="1" dirty="0" smtClean="0"/>
              <a:t>благоприятных условий развития </a:t>
            </a:r>
            <a:r>
              <a:rPr lang="ru-RU" sz="1800" dirty="0" smtClean="0"/>
              <a:t>детей в соответствии с их возрастными и индивидуальными особенностями и склонностями, развитие  способностей и творческого потенциала каждого ребёнка …</a:t>
            </a:r>
          </a:p>
          <a:p>
            <a:pPr>
              <a:spcAft>
                <a:spcPts val="1200"/>
              </a:spcAft>
            </a:pPr>
            <a:r>
              <a:rPr lang="ru-RU" sz="1800" b="1" dirty="0" smtClean="0"/>
              <a:t>Объединение обучения и воспитания </a:t>
            </a:r>
            <a:r>
              <a:rPr lang="ru-RU" sz="1800" dirty="0" smtClean="0"/>
              <a:t>в целостный образовательный процесс на основе </a:t>
            </a:r>
            <a:r>
              <a:rPr lang="ru-RU" sz="1800" b="1" dirty="0" smtClean="0"/>
              <a:t>духовно-нравственных и социокультурных ценностей </a:t>
            </a:r>
            <a:r>
              <a:rPr lang="ru-RU" sz="1800" dirty="0" smtClean="0"/>
              <a:t>и принятых в обществе правил и норм поведения…</a:t>
            </a:r>
          </a:p>
        </p:txBody>
      </p:sp>
    </p:spTree>
    <p:extLst>
      <p:ext uri="{BB962C8B-B14F-4D97-AF65-F5344CB8AC3E}">
        <p14:creationId xmlns:p14="http://schemas.microsoft.com/office/powerpoint/2010/main" val="90228323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827584" y="1700808"/>
            <a:ext cx="6480720" cy="3960440"/>
            <a:chOff x="827584" y="1700808"/>
            <a:chExt cx="6480720" cy="396044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555776" y="1700808"/>
              <a:ext cx="3096344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67744" y="2132856"/>
              <a:ext cx="936104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644008" y="2348880"/>
              <a:ext cx="2664296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339752" y="2996952"/>
              <a:ext cx="3600400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99592" y="5373216"/>
              <a:ext cx="1944216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27584" y="2564904"/>
              <a:ext cx="1728192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555776" y="3861048"/>
              <a:ext cx="2880320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220072" y="4581128"/>
              <a:ext cx="2088232" cy="288032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1200"/>
              </a:spcAft>
            </a:pPr>
            <a:r>
              <a:rPr lang="ru-RU" dirty="0"/>
              <a:t>Формирование </a:t>
            </a:r>
            <a:r>
              <a:rPr lang="ru-RU" b="1" dirty="0"/>
              <a:t>общей культуры л</a:t>
            </a:r>
            <a:r>
              <a:rPr lang="ru-RU" b="1" dirty="0" smtClean="0"/>
              <a:t>ичности </a:t>
            </a:r>
            <a:r>
              <a:rPr lang="ru-RU" dirty="0" smtClean="0"/>
              <a:t>воспитанников</a:t>
            </a:r>
            <a:r>
              <a:rPr lang="ru-RU" dirty="0"/>
              <a:t>, развитие их </a:t>
            </a:r>
            <a:r>
              <a:rPr lang="ru-RU" b="1" dirty="0" smtClean="0"/>
              <a:t>социальных, нравственных</a:t>
            </a:r>
            <a:r>
              <a:rPr lang="ru-RU" b="1" dirty="0"/>
              <a:t>, </a:t>
            </a:r>
            <a:r>
              <a:rPr lang="ru-RU" b="1" dirty="0" smtClean="0"/>
              <a:t>эстетических, интеллектуальных</a:t>
            </a:r>
            <a:r>
              <a:rPr lang="ru-RU" b="1" dirty="0"/>
              <a:t>, физических,</a:t>
            </a:r>
            <a:r>
              <a:rPr lang="ru-RU" dirty="0"/>
              <a:t> </a:t>
            </a:r>
            <a:r>
              <a:rPr lang="ru-RU" b="1" dirty="0" smtClean="0"/>
              <a:t>качеств</a:t>
            </a:r>
            <a:r>
              <a:rPr lang="ru-RU" dirty="0"/>
              <a:t>, инициативности, </a:t>
            </a:r>
            <a:r>
              <a:rPr lang="ru-RU" dirty="0" smtClean="0"/>
              <a:t>самостоятельности</a:t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/>
              <a:t>ответственности, формирование </a:t>
            </a:r>
            <a:r>
              <a:rPr lang="ru-RU" b="1" dirty="0"/>
              <a:t>предпосылок учебной деятельности</a:t>
            </a:r>
          </a:p>
          <a:p>
            <a:pPr>
              <a:spcAft>
                <a:spcPts val="1200"/>
              </a:spcAft>
            </a:pPr>
            <a:r>
              <a:rPr lang="ru-RU" dirty="0"/>
              <a:t>Обеспечение </a:t>
            </a:r>
            <a:r>
              <a:rPr lang="ru-RU" b="1" dirty="0"/>
              <a:t>вариативности и разнообразия </a:t>
            </a:r>
            <a:r>
              <a:rPr lang="ru-RU" dirty="0"/>
              <a:t>содержания ОП</a:t>
            </a:r>
            <a:br>
              <a:rPr lang="ru-RU" dirty="0"/>
            </a:br>
            <a:r>
              <a:rPr lang="ru-RU" dirty="0"/>
              <a:t>и организационных </a:t>
            </a:r>
            <a:r>
              <a:rPr lang="ru-RU" dirty="0" smtClean="0"/>
              <a:t>форм </a:t>
            </a:r>
            <a:r>
              <a:rPr lang="ru-RU" dirty="0"/>
              <a:t>ДО, возможности формирования ОП </a:t>
            </a:r>
            <a:r>
              <a:rPr lang="ru-RU" dirty="0" smtClean="0"/>
              <a:t>различной  </a:t>
            </a:r>
            <a:r>
              <a:rPr lang="ru-RU" dirty="0"/>
              <a:t>направленности </a:t>
            </a:r>
            <a:r>
              <a:rPr lang="ru-RU" dirty="0" smtClean="0"/>
              <a:t>…</a:t>
            </a:r>
            <a:endParaRPr lang="ru-RU" dirty="0"/>
          </a:p>
          <a:p>
            <a:pPr>
              <a:spcAft>
                <a:spcPts val="600"/>
              </a:spcAft>
            </a:pPr>
            <a:r>
              <a:rPr lang="ru-RU" dirty="0" smtClean="0"/>
              <a:t>Формирование </a:t>
            </a:r>
            <a:r>
              <a:rPr lang="ru-RU" b="1" dirty="0" smtClean="0"/>
              <a:t>социокультурной среды</a:t>
            </a:r>
            <a:r>
              <a:rPr lang="ru-RU" dirty="0" smtClean="0"/>
              <a:t>, соответствующей возрастным,  индивидуальным , психологическим и физиологическим особенностям детей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Обеспечение </a:t>
            </a:r>
            <a:r>
              <a:rPr lang="ru-RU" b="1" dirty="0" smtClean="0"/>
              <a:t>психолого-педагогической поддержки семьи</a:t>
            </a:r>
            <a:br>
              <a:rPr lang="ru-RU" b="1" dirty="0" smtClean="0"/>
            </a:br>
            <a:r>
              <a:rPr lang="ru-RU" dirty="0" smtClean="0"/>
              <a:t>и повышения компетентности родителей в вопросах развития и образования, охраны и укрепления здоровья детей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Стандарта </a:t>
            </a:r>
            <a:r>
              <a:rPr lang="ru-RU" sz="3600" dirty="0" smtClean="0"/>
              <a:t>(продолжение)</a:t>
            </a:r>
            <a:endParaRPr lang="ru-RU" sz="3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2528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Стандарт является основой для: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8052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1) разработки </a:t>
            </a:r>
            <a:r>
              <a:rPr lang="ru-RU" dirty="0"/>
              <a:t>Программы;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2</a:t>
            </a:r>
            <a:r>
              <a:rPr lang="ru-RU" dirty="0"/>
              <a:t>) разработки вариативных примерных образовательных программ дошкольного образования (далее - примерные программы);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3</a:t>
            </a:r>
            <a:r>
              <a:rPr lang="ru-RU" dirty="0"/>
              <a:t>) разработки нормативов финансового обеспечения реализации Программы и нормативных затрат на оказание государственной (муниципальной) услуги в сфере дошкольного образования;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) объективной оценки соответствия образовательной деятельности Организации требованиям Стандарта;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) формирования содержания профессионального образования и дополнительного профессионального образования педагогических работников, а также проведения их аттестации;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6</a:t>
            </a:r>
            <a:r>
              <a:rPr lang="ru-RU" dirty="0"/>
              <a:t>) оказания помощи родителям (законным представителям) в воспитании детей, охране и укреплении их физического и психического здоровья, в развитии индивидуальных способностей и необходимой коррекции нарушений их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5347451"/>
      </p:ext>
    </p:extLst>
  </p:cSld>
  <p:clrMapOvr>
    <a:masterClrMapping/>
  </p:clrMapOvr>
  <p:transition xmlns:p14="http://schemas.microsoft.com/office/powerpoint/2010/main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Стандарта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35</a:t>
            </a:fld>
            <a:endParaRPr lang="ru-RU" dirty="0"/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853028"/>
              </p:ext>
            </p:extLst>
          </p:nvPr>
        </p:nvGraphicFramePr>
        <p:xfrm>
          <a:off x="179512" y="1628800"/>
          <a:ext cx="8713787" cy="478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положения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Выноска со стрелкой влево 2"/>
          <p:cNvSpPr/>
          <p:nvPr/>
        </p:nvSpPr>
        <p:spPr>
          <a:xfrm>
            <a:off x="6372200" y="2924944"/>
            <a:ext cx="2664296" cy="151216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3881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38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 реализуется на государственном языке РФ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98572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 anchor="b">
            <a:noAutofit/>
          </a:bodyPr>
          <a:lstStyle/>
          <a:p>
            <a:r>
              <a:rPr lang="ru-RU" sz="2000" b="1" dirty="0" smtClean="0"/>
              <a:t>ТРЕБОВАНИЯ К СТРУКТУРЕ ОСНОВНОЙ ОБРАЗОВАТЕЛЬНОЙ ПРОГРАММЫ ДОШКОЛЬНОГО ОБРАЗОВАНИЯ</a:t>
            </a:r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1124744"/>
            <a:ext cx="2952328" cy="4223683"/>
          </a:xfrm>
          <a:prstGeom prst="rect">
            <a:avLst/>
          </a:prstGeom>
          <a:solidFill>
            <a:srgbClr val="D6E9EA">
              <a:alpha val="50196"/>
            </a:srgb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none" rtlCol="0" anchor="ctr">
            <a:noAutofit/>
          </a:bodyPr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ОСНОВНАЯ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ОБРАЗОВАТЕЛЬНАЯ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ПРОГРАММА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ДОШКОЛЬНОГО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ОБРАЗОВАНИЯ 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(ООП ДО)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определяет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содержание и </a:t>
            </a:r>
          </a:p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рганизацию </a:t>
            </a:r>
          </a:p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бразовательной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деятельности</a:t>
            </a:r>
          </a:p>
          <a:p>
            <a:pPr algn="ctr"/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3563888" y="1340768"/>
            <a:ext cx="799589" cy="3960440"/>
          </a:xfrm>
          <a:prstGeom prst="homePlate">
            <a:avLst>
              <a:gd name="adj" fmla="val 10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7"/>
          <p:cNvGrpSpPr/>
          <p:nvPr/>
        </p:nvGrpSpPr>
        <p:grpSpPr>
          <a:xfrm>
            <a:off x="1835696" y="1196752"/>
            <a:ext cx="6264696" cy="4248470"/>
            <a:chOff x="1668277" y="1772816"/>
            <a:chExt cx="6695394" cy="4546608"/>
          </a:xfrm>
        </p:grpSpPr>
        <p:pic>
          <p:nvPicPr>
            <p:cNvPr id="9" name="Picture 2" descr="http://img0.liveinternet.ru/images/attach/c/2/73/641/73641866_left0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1772816"/>
              <a:ext cx="1562100" cy="4057650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1668277" y="5702936"/>
              <a:ext cx="6695394" cy="616488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ru-RU" sz="1600" b="1" dirty="0" smtClean="0">
                  <a:latin typeface="Arial" pitchFamily="34" charset="0"/>
                  <a:cs typeface="Arial" pitchFamily="34" charset="0"/>
                </a:rPr>
                <a:t>Развитие личности, мотивации и способностей детей  в </a:t>
              </a:r>
            </a:p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</a:t>
              </a:r>
              <a:r>
                <a:rPr lang="ru-RU" sz="1600" b="1" dirty="0" smtClean="0">
                  <a:latin typeface="Arial" pitchFamily="34" charset="0"/>
                  <a:cs typeface="Arial" pitchFamily="34" charset="0"/>
                </a:rPr>
                <a:t>азличных видах общения и деятельности</a:t>
              </a:r>
              <a:endParaRPr lang="ru-RU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Группа 10"/>
          <p:cNvGrpSpPr/>
          <p:nvPr/>
        </p:nvGrpSpPr>
        <p:grpSpPr>
          <a:xfrm>
            <a:off x="6303026" y="1268760"/>
            <a:ext cx="2589454" cy="3766845"/>
            <a:chOff x="6588224" y="1844824"/>
            <a:chExt cx="1944216" cy="3816424"/>
          </a:xfrm>
        </p:grpSpPr>
        <p:grpSp>
          <p:nvGrpSpPr>
            <p:cNvPr id="5" name="Группа 37"/>
            <p:cNvGrpSpPr/>
            <p:nvPr/>
          </p:nvGrpSpPr>
          <p:grpSpPr>
            <a:xfrm>
              <a:off x="6588224" y="1844824"/>
              <a:ext cx="1944216" cy="1944216"/>
              <a:chOff x="6588224" y="1844824"/>
              <a:chExt cx="1944216" cy="1944216"/>
            </a:xfrm>
          </p:grpSpPr>
          <p:sp>
            <p:nvSpPr>
              <p:cNvPr id="16" name="Капля 15"/>
              <p:cNvSpPr/>
              <p:nvPr/>
            </p:nvSpPr>
            <p:spPr>
              <a:xfrm rot="10800000">
                <a:off x="6588224" y="1844824"/>
                <a:ext cx="1944216" cy="1944216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667569" y="2254621"/>
                <a:ext cx="1792863" cy="13988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Учёт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возрастных и индивидуальных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особенностей</a:t>
                </a:r>
                <a:endPara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Группа 36"/>
            <p:cNvGrpSpPr/>
            <p:nvPr/>
          </p:nvGrpSpPr>
          <p:grpSpPr>
            <a:xfrm>
              <a:off x="6588224" y="3717032"/>
              <a:ext cx="1944216" cy="1944216"/>
              <a:chOff x="6588224" y="3429000"/>
              <a:chExt cx="1944216" cy="1944216"/>
            </a:xfrm>
          </p:grpSpPr>
          <p:sp>
            <p:nvSpPr>
              <p:cNvPr id="14" name="Капля 13"/>
              <p:cNvSpPr/>
              <p:nvPr/>
            </p:nvSpPr>
            <p:spPr>
              <a:xfrm rot="10800000" flipV="1">
                <a:off x="6588224" y="3429000"/>
                <a:ext cx="1944216" cy="1944216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660232" y="3668830"/>
                <a:ext cx="1792863" cy="966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Учёт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психологических и физиологических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особенностей</a:t>
                </a:r>
                <a:endPara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264797" y="5661248"/>
            <a:ext cx="833965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Структурные подразделения в одной ДОО могут действовать на основе различных Программ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80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Содержание Программы должно </a:t>
            </a:r>
            <a:r>
              <a:rPr lang="ru-RU" b="1" dirty="0"/>
              <a:t>обеспечивать развитие личности, мотивации и способностей детей в различных видах деятельности </a:t>
            </a:r>
            <a:r>
              <a:rPr lang="ru-RU" dirty="0"/>
              <a:t>и охватывать следующие структурные единицы, представляющие определенные направления развития и образования детей (далее - </a:t>
            </a:r>
            <a:r>
              <a:rPr lang="ru-RU" b="1" dirty="0"/>
              <a:t>образовательные области</a:t>
            </a:r>
            <a:r>
              <a:rPr lang="ru-RU" dirty="0"/>
              <a:t>):</a:t>
            </a:r>
          </a:p>
          <a:p>
            <a:r>
              <a:rPr lang="ru-RU" dirty="0"/>
              <a:t>социально-коммуникативное развитие;</a:t>
            </a:r>
          </a:p>
          <a:p>
            <a:r>
              <a:rPr lang="ru-RU" dirty="0"/>
              <a:t>познавательное развитие; </a:t>
            </a:r>
          </a:p>
          <a:p>
            <a:r>
              <a:rPr lang="ru-RU" dirty="0"/>
              <a:t>речевое развитие;</a:t>
            </a:r>
          </a:p>
          <a:p>
            <a:r>
              <a:rPr lang="ru-RU" dirty="0"/>
              <a:t>художественно-эстетическое развитие;</a:t>
            </a:r>
          </a:p>
          <a:p>
            <a:r>
              <a:rPr lang="ru-RU" dirty="0"/>
              <a:t>физическое развитие.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281764"/>
      </p:ext>
    </p:extLst>
  </p:cSld>
  <p:clrMapOvr>
    <a:masterClrMapping/>
  </p:clrMapOvr>
  <p:transition xmlns:p14="http://schemas.microsoft.com/office/powerpoint/2010/main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ТРЕБОВАНИЯ К СТРУКТУРЕ ОСНОВНОЙ ОБРАЗОВАТЕЛЬНОЙ ПРОГРАММЫ ДОШКОЛЬНОГО ОБРАЗОВАНИЯ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ООП ДО </a:t>
            </a:r>
            <a:r>
              <a:rPr lang="ru-RU" dirty="0"/>
              <a:t>формируется как программа психолого-педагогической </a:t>
            </a:r>
            <a:r>
              <a:rPr lang="ru-RU" b="1" dirty="0"/>
              <a:t>поддержки позитивной</a:t>
            </a:r>
            <a:r>
              <a:rPr lang="ru-RU" dirty="0"/>
              <a:t> </a:t>
            </a:r>
            <a:r>
              <a:rPr lang="ru-RU" b="1" dirty="0"/>
              <a:t>социализации и индивидуализации, развития личности </a:t>
            </a:r>
            <a:r>
              <a:rPr lang="ru-RU" dirty="0"/>
              <a:t>детей дошкольного возраста и определяет комплекс основных характеристик дошкольного образования (объем, содержание и планируемые результаты в виде целевых ориентиров дошкольного образования).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870329"/>
      </p:ext>
    </p:extLst>
  </p:cSld>
  <p:clrMapOvr>
    <a:masterClrMapping/>
  </p:clrMapOvr>
  <p:transition xmlns:p14="http://schemas.microsoft.com/office/powerpoint/2010/main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ООП ДО </a:t>
            </a:r>
            <a:r>
              <a:rPr lang="ru-RU" dirty="0"/>
              <a:t>направлена на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4690864" cy="5472607"/>
          </a:xfrm>
          <a:solidFill>
            <a:srgbClr val="E6B9B8"/>
          </a:solidFill>
        </p:spPr>
        <p:txBody>
          <a:bodyPr>
            <a:normAutofit fontScale="62500" lnSpcReduction="20000"/>
          </a:bodyPr>
          <a:lstStyle/>
          <a:p>
            <a:r>
              <a:rPr lang="ru-RU" dirty="0"/>
              <a:t>При разработке </a:t>
            </a:r>
            <a:r>
              <a:rPr lang="ru-RU" dirty="0" smtClean="0"/>
              <a:t>ООП ДО</a:t>
            </a:r>
          </a:p>
          <a:p>
            <a:pPr marL="0" indent="0" algn="just">
              <a:buNone/>
            </a:pPr>
            <a:r>
              <a:rPr lang="ru-RU" dirty="0" smtClean="0"/>
              <a:t>Организация </a:t>
            </a:r>
            <a:r>
              <a:rPr lang="ru-RU" dirty="0"/>
              <a:t>определяет продолжительность пребывания детей в Организации, режим </a:t>
            </a:r>
            <a:r>
              <a:rPr lang="ru-RU" dirty="0" smtClean="0"/>
              <a:t>работы</a:t>
            </a:r>
            <a:r>
              <a:rPr lang="ru-RU" dirty="0"/>
              <a:t> </a:t>
            </a:r>
            <a:r>
              <a:rPr lang="ru-RU" dirty="0" smtClean="0"/>
              <a:t>Организации </a:t>
            </a:r>
            <a:r>
              <a:rPr lang="ru-RU" dirty="0"/>
              <a:t>в соответствии с объемом решаемых задач образовательной деятельности, предельную наполняемость Групп.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/>
            <a:r>
              <a:rPr lang="ru-RU" dirty="0" smtClean="0"/>
              <a:t> Организация </a:t>
            </a:r>
            <a:r>
              <a:rPr lang="ru-RU" dirty="0"/>
              <a:t>может разрабатывать и реализовывать в Группах различные Программы с разной продолжительностью пребывания детей в течение суток, в том числе Групп кратковременного пребывания детей, Групп полного и продленного дня, Групп круглосуточного пребывания, Групп детей разного возраста от двух месяцев до восьми лет, в том числе разновозрастных Групп.</a:t>
            </a:r>
          </a:p>
          <a:p>
            <a:endParaRPr lang="ru-RU" dirty="0"/>
          </a:p>
        </p:txBody>
      </p:sp>
      <p:sp>
        <p:nvSpPr>
          <p:cNvPr id="4" name="Выноска со стрелкой влево 3"/>
          <p:cNvSpPr/>
          <p:nvPr/>
        </p:nvSpPr>
        <p:spPr>
          <a:xfrm>
            <a:off x="5220072" y="1412776"/>
            <a:ext cx="3456384" cy="4248472"/>
          </a:xfrm>
          <a:prstGeom prst="leftArrowCallout">
            <a:avLst/>
          </a:prstGeom>
          <a:solidFill>
            <a:srgbClr val="E6B9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16216" y="2060848"/>
            <a:ext cx="2232248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Программа разрабатывается и утверждается Организацией самостоятельно в соответствии с настоящим Стандартом и с учетом Примерных программ </a:t>
            </a:r>
          </a:p>
        </p:txBody>
      </p:sp>
    </p:spTree>
    <p:extLst>
      <p:ext uri="{BB962C8B-B14F-4D97-AF65-F5344CB8AC3E}">
        <p14:creationId xmlns:p14="http://schemas.microsoft.com/office/powerpoint/2010/main" val="1593277907"/>
      </p:ext>
    </p:extLst>
  </p:cSld>
  <p:clrMapOvr>
    <a:masterClrMapping/>
  </p:clrMapOvr>
  <p:transition xmlns:p14="http://schemas.microsoft.com/office/powerpoint/2010/main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10600" cy="76200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800000"/>
                </a:solidFill>
                <a:effectLst/>
                <a:latin typeface="Arial" charset="0"/>
                <a:cs typeface="Arial" charset="0"/>
              </a:rPr>
              <a:t>Государственная образовательная политика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14400"/>
            <a:ext cx="8702675" cy="5791200"/>
          </a:xfrm>
        </p:spPr>
        <p:txBody>
          <a:bodyPr>
            <a:normAutofit fontScale="92500" lnSpcReduction="10000"/>
          </a:bodyPr>
          <a:lstStyle/>
          <a:p>
            <a:pPr marL="2062163" indent="0" defTabSz="69850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000" dirty="0">
                <a:latin typeface="Arial" charset="0"/>
                <a:cs typeface="Arial" charset="0"/>
              </a:rPr>
              <a:t> </a:t>
            </a:r>
            <a:r>
              <a:rPr kumimoji="0" lang="ru-RU" sz="2400" dirty="0">
                <a:latin typeface="Arial" charset="0"/>
                <a:cs typeface="Arial" charset="0"/>
              </a:rPr>
              <a:t> Разработка стандарта велась с 30 января 2013 года рабочей группой ведущих экспертов в сфере дошкольного образования под руководством директора Федерального института развития образования </a:t>
            </a:r>
            <a:r>
              <a:rPr kumimoji="0" lang="ru-RU" sz="2400" b="1" i="1" dirty="0">
                <a:latin typeface="Arial" charset="0"/>
                <a:cs typeface="Arial" charset="0"/>
              </a:rPr>
              <a:t>Александра </a:t>
            </a:r>
            <a:r>
              <a:rPr kumimoji="0" lang="ru-RU" sz="2400" b="1" i="1" dirty="0" err="1">
                <a:latin typeface="Arial" charset="0"/>
                <a:cs typeface="Arial" charset="0"/>
              </a:rPr>
              <a:t>Асмолова</a:t>
            </a:r>
            <a:r>
              <a:rPr kumimoji="0" lang="ru-RU" sz="2400" dirty="0">
                <a:latin typeface="Arial" charset="0"/>
                <a:cs typeface="Arial" charset="0"/>
              </a:rPr>
              <a:t>.</a:t>
            </a:r>
          </a:p>
          <a:p>
            <a:pPr marL="2062163" indent="0" defTabSz="69850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latin typeface="Arial" charset="0"/>
                <a:cs typeface="Arial" charset="0"/>
              </a:rPr>
              <a:t>Как  председатель рабочей группы по разработке ФГОС Александр Григорьевич считал, что «нам как никогда нужно создать такую доктрину развития дошкольного детства, в которой бы </a:t>
            </a:r>
            <a:r>
              <a:rPr kumimoji="0" lang="ru-RU" sz="2400" dirty="0">
                <a:solidFill>
                  <a:srgbClr val="800000"/>
                </a:solidFill>
                <a:latin typeface="Arial" charset="0"/>
                <a:cs typeface="Arial" charset="0"/>
              </a:rPr>
              <a:t>вместе, «в одной упряжке», были государство, семья, работники системы образования</a:t>
            </a:r>
            <a:r>
              <a:rPr kumimoji="0" lang="ru-RU" sz="2400" dirty="0">
                <a:latin typeface="Arial" charset="0"/>
                <a:cs typeface="Arial" charset="0"/>
              </a:rPr>
              <a:t>, люди, которые выступают как защитники детства. </a:t>
            </a:r>
          </a:p>
          <a:p>
            <a:pPr marL="2062163" indent="0" defTabSz="698500">
              <a:spcBef>
                <a:spcPct val="0"/>
              </a:spcBef>
              <a:buFont typeface="Wingdings" charset="0"/>
              <a:buNone/>
              <a:defRPr/>
            </a:pPr>
            <a:r>
              <a:rPr kumimoji="0" lang="ru-RU" sz="2400" dirty="0">
                <a:latin typeface="Arial" charset="0"/>
                <a:cs typeface="Arial" charset="0"/>
              </a:rPr>
              <a:t>    Есть шанс, что благодаря новому стандарту Конвенция прав ребенка не на словах, а на деле станет </a:t>
            </a:r>
            <a:r>
              <a:rPr kumimoji="0" lang="ru-RU" sz="2400" b="1" dirty="0">
                <a:solidFill>
                  <a:srgbClr val="800000"/>
                </a:solidFill>
                <a:latin typeface="Arial" charset="0"/>
                <a:cs typeface="Arial" charset="0"/>
              </a:rPr>
              <a:t>охранной грамотой</a:t>
            </a:r>
            <a:r>
              <a:rPr kumimoji="0" lang="ru-RU" sz="2400" dirty="0">
                <a:latin typeface="Arial" charset="0"/>
                <a:cs typeface="Arial" charset="0"/>
              </a:rPr>
              <a:t>, поддерживающей развитие детства».</a:t>
            </a:r>
            <a:endParaRPr kumimoji="0" lang="ru-RU" sz="2400" b="1" dirty="0">
              <a:solidFill>
                <a:schemeClr val="folHlink"/>
              </a:solidFill>
              <a:latin typeface="Arial" charset="0"/>
              <a:cs typeface="Arial" charset="0"/>
            </a:endParaRPr>
          </a:p>
          <a:p>
            <a:pPr marL="2062163" indent="0" defTabSz="698500">
              <a:buFont typeface="Wingdings" charset="0"/>
              <a:buNone/>
              <a:defRPr/>
            </a:pPr>
            <a:r>
              <a:rPr kumimoji="0" lang="ru-RU" sz="2400" dirty="0">
                <a:effectLst/>
                <a:latin typeface="Arial" charset="0"/>
                <a:cs typeface="Arial" charset="0"/>
              </a:rPr>
              <a:t> </a:t>
            </a:r>
            <a:endParaRPr kumimoji="0" lang="ru-RU" sz="2400" dirty="0">
              <a:latin typeface="Arial" charset="0"/>
              <a:cs typeface="Arial" charset="0"/>
            </a:endParaRPr>
          </a:p>
          <a:p>
            <a:pPr marL="2062163" indent="0" defTabSz="698500">
              <a:buFont typeface="Wingdings" charset="0"/>
              <a:buNone/>
              <a:defRPr/>
            </a:pPr>
            <a:endParaRPr kumimoji="0" lang="ru-RU" sz="2400" dirty="0">
              <a:latin typeface="Arial" charset="0"/>
              <a:cs typeface="Arial" charset="0"/>
            </a:endParaRP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49338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02018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7504" y="188640"/>
            <a:ext cx="4392488" cy="8640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Структурные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единицы, представляющие определенные направления развития и образования детей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(образовательные области)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7807021"/>
              </p:ext>
            </p:extLst>
          </p:nvPr>
        </p:nvGraphicFramePr>
        <p:xfrm>
          <a:off x="381000" y="1196752"/>
          <a:ext cx="4041775" cy="4969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40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07904" y="1340768"/>
            <a:ext cx="792088" cy="4608512"/>
          </a:xfrm>
          <a:prstGeom prst="rect">
            <a:avLst/>
          </a:prstGeom>
          <a:solidFill>
            <a:srgbClr val="D6E9EA">
              <a:alpha val="50196"/>
            </a:srgb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wordArtVert" wrap="none" rtlCol="0">
            <a:no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Личностное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развитие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084168" y="476672"/>
            <a:ext cx="2673623" cy="5040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Содержание ООП ДО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0" name="Выноска со стрелкой влево 9"/>
          <p:cNvSpPr/>
          <p:nvPr/>
        </p:nvSpPr>
        <p:spPr>
          <a:xfrm>
            <a:off x="4572000" y="1340768"/>
            <a:ext cx="4248472" cy="4608512"/>
          </a:xfrm>
          <a:prstGeom prst="left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rgbClr val="953735"/>
                </a:solidFill>
              </a:rPr>
              <a:t>должно </a:t>
            </a:r>
            <a:r>
              <a:rPr lang="ru-RU" dirty="0">
                <a:solidFill>
                  <a:srgbClr val="953735"/>
                </a:solidFill>
              </a:rPr>
              <a:t>обеспечивать развитие личности, мотивации и способностей детей в различных видах деятельности и охватывать </a:t>
            </a:r>
            <a:r>
              <a:rPr lang="ru-RU" dirty="0" smtClean="0">
                <a:solidFill>
                  <a:srgbClr val="953735"/>
                </a:solidFill>
              </a:rPr>
              <a:t>структурные единицы </a:t>
            </a:r>
            <a:endParaRPr lang="ru-RU" dirty="0">
              <a:solidFill>
                <a:srgbClr val="9537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4054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602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800000"/>
                </a:solidFill>
              </a:rPr>
              <a:t>Критерии готовности к введению стандартов</a:t>
            </a:r>
            <a:endParaRPr lang="ru-RU" sz="3600" b="1" dirty="0">
              <a:solidFill>
                <a:srgbClr val="8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1493837"/>
            <a:ext cx="8500533" cy="517789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/>
              <a:t>разработана и утверждена </a:t>
            </a:r>
            <a:r>
              <a:rPr lang="ru-RU" b="1" dirty="0">
                <a:solidFill>
                  <a:srgbClr val="800000"/>
                </a:solidFill>
              </a:rPr>
              <a:t>основная образовательная программа </a:t>
            </a:r>
            <a:r>
              <a:rPr lang="ru-RU" b="1" dirty="0"/>
              <a:t>дошкольной образовательной организации;   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</a:rPr>
              <a:t>нормативная </a:t>
            </a:r>
            <a:r>
              <a:rPr lang="ru-RU" b="1" dirty="0">
                <a:solidFill>
                  <a:srgbClr val="800000"/>
                </a:solidFill>
              </a:rPr>
              <a:t>база </a:t>
            </a:r>
            <a:r>
              <a:rPr lang="ru-RU" b="1" dirty="0"/>
              <a:t>образовательной организации приведена в соответствие с требованиями ФГОС;</a:t>
            </a:r>
          </a:p>
          <a:p>
            <a:pPr algn="just"/>
            <a:r>
              <a:rPr lang="ru-RU" b="1" dirty="0" smtClean="0"/>
              <a:t>разработан </a:t>
            </a:r>
            <a:r>
              <a:rPr lang="ru-RU" b="1" dirty="0">
                <a:solidFill>
                  <a:srgbClr val="800000"/>
                </a:solidFill>
              </a:rPr>
              <a:t>план методической работы, </a:t>
            </a:r>
            <a:r>
              <a:rPr lang="ru-RU" b="1" dirty="0"/>
              <a:t>обеспечивающей сопровождение введения ФГОС;</a:t>
            </a:r>
          </a:p>
          <a:p>
            <a:pPr algn="just"/>
            <a:r>
              <a:rPr lang="ru-RU" b="1" dirty="0" smtClean="0"/>
              <a:t>осуществлено </a:t>
            </a:r>
            <a:r>
              <a:rPr lang="ru-RU" b="1" dirty="0">
                <a:solidFill>
                  <a:srgbClr val="800000"/>
                </a:solidFill>
              </a:rPr>
              <a:t>повышение квалификации всех педагогов; </a:t>
            </a:r>
          </a:p>
          <a:p>
            <a:pPr algn="just">
              <a:buFont typeface="Arial"/>
              <a:buChar char="•"/>
            </a:pPr>
            <a:r>
              <a:rPr lang="ru-RU" b="1" dirty="0"/>
              <a:t>определена оптимальная для реализации </a:t>
            </a:r>
            <a:r>
              <a:rPr lang="ru-RU" b="1" dirty="0">
                <a:solidFill>
                  <a:srgbClr val="800000"/>
                </a:solidFill>
              </a:rPr>
              <a:t>модель организации образовательного процесса;</a:t>
            </a:r>
          </a:p>
          <a:p>
            <a:pPr algn="just">
              <a:buFont typeface="Arial"/>
              <a:buChar char="•"/>
            </a:pPr>
            <a:r>
              <a:rPr lang="ru-RU" b="1" dirty="0"/>
              <a:t>определено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800000"/>
                </a:solidFill>
              </a:rPr>
              <a:t>программно-методическое обеспечение и пособия, </a:t>
            </a:r>
            <a:r>
              <a:rPr lang="ru-RU" b="1" dirty="0"/>
              <a:t>используемые в образовательном процессе в соответствии с ФГОС ;</a:t>
            </a:r>
          </a:p>
          <a:p>
            <a:pPr algn="just">
              <a:buFont typeface="Arial"/>
              <a:buChar char="•"/>
            </a:pPr>
            <a:r>
              <a:rPr lang="ru-RU" b="1" dirty="0"/>
              <a:t>разработаны </a:t>
            </a:r>
            <a:r>
              <a:rPr lang="ru-RU" b="1" dirty="0">
                <a:solidFill>
                  <a:srgbClr val="800000"/>
                </a:solidFill>
              </a:rPr>
              <a:t>локальные акты, </a:t>
            </a:r>
            <a:r>
              <a:rPr lang="ru-RU" b="1" dirty="0"/>
              <a:t>регламентирующие установление заработной платы работников образовательного учреждения, в том числе стимулирующих  надбавок и доплат, порядка и размеров премирования; </a:t>
            </a:r>
          </a:p>
          <a:p>
            <a:pPr algn="just"/>
            <a:r>
              <a:rPr lang="ru-RU" b="1" dirty="0" smtClean="0"/>
              <a:t>обеспечены </a:t>
            </a:r>
            <a:r>
              <a:rPr lang="ru-RU" b="1" dirty="0">
                <a:solidFill>
                  <a:srgbClr val="800000"/>
                </a:solidFill>
              </a:rPr>
              <a:t>кадровые, финансовые, материально-технические и иные условия </a:t>
            </a:r>
            <a:r>
              <a:rPr lang="ru-RU" b="1" dirty="0"/>
              <a:t>реализации основной образовательной программы дошкольного образования в соответствии с требованиями  ФГОС.</a:t>
            </a:r>
            <a:r>
              <a:rPr lang="ru-RU" dirty="0"/>
              <a:t> </a:t>
            </a:r>
          </a:p>
          <a:p>
            <a:pPr algn="just">
              <a:buFont typeface="Wingdings" charset="0"/>
              <a:buChar char="§"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427372"/>
      </p:ext>
    </p:extLst>
  </p:cSld>
  <p:clrMapOvr>
    <a:masterClrMapping/>
  </p:clrMapOvr>
  <p:transition xmlns:p14="http://schemas.microsoft.com/office/powerpoint/2010/main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i="1" dirty="0">
                <a:solidFill>
                  <a:srgbClr val="800000"/>
                </a:solidFill>
                <a:latin typeface="Arial" charset="0"/>
                <a:cs typeface="Arial" charset="0"/>
              </a:rPr>
              <a:t>Все в наших руках, поэтому их нельзя опускать !!!</a:t>
            </a:r>
            <a:endParaRPr lang="ru-RU" sz="2800" dirty="0">
              <a:solidFill>
                <a:srgbClr val="8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419600"/>
          </a:xfrm>
        </p:spPr>
        <p:txBody>
          <a:bodyPr/>
          <a:lstStyle/>
          <a:p>
            <a:pPr marL="0" indent="0" algn="ctr" eaLnBrk="1" hangingPunct="1">
              <a:buFont typeface="Wingdings" charset="0"/>
              <a:buNone/>
              <a:defRPr/>
            </a:pPr>
            <a:r>
              <a:rPr kumimoji="0" lang="ru-RU" sz="3600" b="1" i="1" dirty="0">
                <a:solidFill>
                  <a:srgbClr val="800000"/>
                </a:solidFill>
                <a:latin typeface="Arial"/>
                <a:cs typeface="Arial"/>
              </a:rPr>
              <a:t>Человек не может по - настоящему усовершенствоваться, если не помогает усовершенствоваться другим</a:t>
            </a:r>
            <a:endParaRPr kumimoji="0" lang="ru-RU" sz="3600" b="1" dirty="0">
              <a:solidFill>
                <a:srgbClr val="800000"/>
              </a:solidFill>
              <a:latin typeface="Arial"/>
              <a:cs typeface="Arial"/>
            </a:endParaRPr>
          </a:p>
        </p:txBody>
      </p:sp>
      <p:pic>
        <p:nvPicPr>
          <p:cNvPr id="57347" name="Picture 4" descr="http://howsweetthesound.typepad.com/.a/6a00e550d89fd98834010535f35827970b-55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113" y="4462463"/>
            <a:ext cx="279558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8" name="Picture 4" descr="C:\Users\Ольга\AppData\Local\Microsoft\Windows\Temporary Internet Files\Content.IE5\PU9BBAKE\MC900432665[1].png"/>
          <p:cNvSpPr>
            <a:spLocks noChangeAspect="1" noChangeArrowheads="1"/>
          </p:cNvSpPr>
          <p:nvPr/>
        </p:nvSpPr>
        <p:spPr bwMode="auto">
          <a:xfrm>
            <a:off x="990600" y="4495800"/>
            <a:ext cx="2147888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84322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260648"/>
            <a:ext cx="8568952" cy="626469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Стандартизация </a:t>
            </a:r>
            <a:r>
              <a:rPr lang="ru-RU" sz="2000" b="1" dirty="0">
                <a:solidFill>
                  <a:srgbClr val="C00000"/>
                </a:solidFill>
              </a:rPr>
              <a:t>– это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marL="4572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деятельность </a:t>
            </a:r>
            <a:r>
              <a:rPr lang="ru-RU" sz="1800" b="1" u="sng" dirty="0">
                <a:solidFill>
                  <a:srgbClr val="002060"/>
                </a:solidFill>
              </a:rPr>
              <a:t>по установлению норм, правил и требований в </a:t>
            </a:r>
            <a:r>
              <a:rPr lang="ru-RU" sz="1800" b="1" u="sng" dirty="0" smtClean="0">
                <a:solidFill>
                  <a:srgbClr val="002060"/>
                </a:solidFill>
              </a:rPr>
              <a:t>целях</a:t>
            </a:r>
            <a:r>
              <a:rPr lang="ru-RU" sz="1800" b="1" dirty="0" smtClean="0">
                <a:solidFill>
                  <a:srgbClr val="002060"/>
                </a:solidFill>
              </a:rPr>
              <a:t>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2060"/>
                </a:solidFill>
              </a:rPr>
              <a:t>повышения </a:t>
            </a:r>
            <a:r>
              <a:rPr lang="ru-RU" sz="1800" b="1" dirty="0">
                <a:solidFill>
                  <a:srgbClr val="002060"/>
                </a:solidFill>
              </a:rPr>
              <a:t>качества образования, 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2060"/>
                </a:solidFill>
              </a:rPr>
              <a:t>обеспечения </a:t>
            </a:r>
            <a:r>
              <a:rPr lang="ru-RU" sz="1800" b="1" dirty="0">
                <a:solidFill>
                  <a:srgbClr val="002060"/>
                </a:solidFill>
              </a:rPr>
              <a:t>безопасности жизни и здоровья непосредственных участников образовательного </a:t>
            </a:r>
            <a:r>
              <a:rPr lang="ru-RU" sz="1800" b="1" dirty="0" smtClean="0">
                <a:solidFill>
                  <a:srgbClr val="002060"/>
                </a:solidFill>
              </a:rPr>
              <a:t>процесса,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2060"/>
                </a:solidFill>
              </a:rPr>
              <a:t>экономии </a:t>
            </a:r>
            <a:r>
              <a:rPr lang="ru-RU" sz="1800" b="1" dirty="0">
                <a:solidFill>
                  <a:srgbClr val="002060"/>
                </a:solidFill>
              </a:rPr>
              <a:t>всех видов ресурсов</a:t>
            </a:r>
            <a:r>
              <a:rPr lang="ru-RU" sz="1800" b="1" dirty="0" smtClean="0">
                <a:solidFill>
                  <a:srgbClr val="002060"/>
                </a:solidFill>
              </a:rPr>
              <a:t>,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2060"/>
                </a:solidFill>
              </a:rPr>
              <a:t>единства </a:t>
            </a:r>
            <a:r>
              <a:rPr lang="ru-RU" sz="1800" b="1" dirty="0">
                <a:solidFill>
                  <a:srgbClr val="002060"/>
                </a:solidFill>
              </a:rPr>
              <a:t>измерения результатов образовательного процесса</a:t>
            </a:r>
            <a:r>
              <a:rPr lang="ru-RU" sz="1800" b="1" i="1" dirty="0"/>
              <a:t>.</a:t>
            </a:r>
            <a:endParaRPr lang="ru-RU" sz="18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800" b="1" dirty="0" smtClean="0"/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Разработка ФГОС ДО </a:t>
            </a:r>
            <a:r>
              <a:rPr lang="ru-RU" sz="2000" b="1" u="sng" dirty="0">
                <a:solidFill>
                  <a:srgbClr val="C00000"/>
                </a:solidFill>
              </a:rPr>
              <a:t>– это:</a:t>
            </a:r>
            <a:endParaRPr lang="ru-RU" sz="2000" u="sng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/>
              <a:t>развитие</a:t>
            </a:r>
            <a:r>
              <a:rPr lang="ru-RU" sz="1800" b="1" dirty="0" smtClean="0"/>
              <a:t>, модернизация и совершенствование </a:t>
            </a:r>
            <a:r>
              <a:rPr lang="ru-RU" sz="1800" b="1" dirty="0"/>
              <a:t>системы </a:t>
            </a:r>
            <a:r>
              <a:rPr lang="ru-RU" sz="1800" b="1" dirty="0" smtClean="0"/>
              <a:t>дошкольного образования,</a:t>
            </a:r>
            <a:endParaRPr lang="ru-RU" sz="18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/>
              <a:t>его </a:t>
            </a:r>
            <a:r>
              <a:rPr lang="ru-RU" sz="1800" b="1" dirty="0"/>
              <a:t>проектирование,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/>
              <a:t>социальное </a:t>
            </a:r>
            <a:r>
              <a:rPr lang="ru-RU" sz="1800" b="1" dirty="0"/>
              <a:t>конструирование,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/>
              <a:t>обсуждение смыслов: </a:t>
            </a:r>
            <a:r>
              <a:rPr lang="ru-RU" sz="1800" b="1" i="1" dirty="0"/>
              <a:t>В какую систему ценностей готовим детей?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/>
              <a:t>проблема </a:t>
            </a:r>
            <a:r>
              <a:rPr lang="ru-RU" sz="1800" b="1" dirty="0"/>
              <a:t>образования: </a:t>
            </a:r>
            <a:r>
              <a:rPr lang="ru-RU" sz="1800" b="1" dirty="0" err="1"/>
              <a:t>наукоемкости</a:t>
            </a:r>
            <a:r>
              <a:rPr lang="ru-RU" sz="1800" b="1" dirty="0"/>
              <a:t> и </a:t>
            </a:r>
            <a:r>
              <a:rPr lang="ru-RU" sz="1800" b="1" dirty="0" err="1"/>
              <a:t>культуроемкости</a:t>
            </a:r>
            <a:r>
              <a:rPr lang="ru-RU" sz="1800" b="1" dirty="0"/>
              <a:t> </a:t>
            </a:r>
            <a:r>
              <a:rPr lang="ru-RU" sz="1800" b="1" dirty="0" smtClean="0"/>
              <a:t>образовательного процесса! Он должен быть максимально  </a:t>
            </a:r>
            <a:r>
              <a:rPr lang="ru-RU" sz="1800" b="1" dirty="0" err="1"/>
              <a:t>ч</a:t>
            </a:r>
            <a:r>
              <a:rPr lang="ru-RU" sz="1800" b="1" dirty="0" err="1" smtClean="0"/>
              <a:t>еловекосообразным</a:t>
            </a:r>
            <a:r>
              <a:rPr lang="ru-RU" sz="1800" b="1" dirty="0"/>
              <a:t>! (</a:t>
            </a:r>
            <a:r>
              <a:rPr lang="ru-RU" sz="1800" b="1" dirty="0" err="1"/>
              <a:t>гуманизация</a:t>
            </a:r>
            <a:r>
              <a:rPr lang="ru-RU" sz="1800" b="1" dirty="0"/>
              <a:t> системы </a:t>
            </a:r>
            <a:r>
              <a:rPr lang="ru-RU" sz="1800" b="1" dirty="0" smtClean="0"/>
              <a:t>дошкольного образования).</a:t>
            </a:r>
            <a:endParaRPr lang="ru-RU" sz="18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002060"/>
                </a:solidFill>
              </a:rPr>
              <a:t> </a:t>
            </a:r>
            <a:endParaRPr lang="ru-RU" sz="1800" dirty="0" smtClean="0">
              <a:solidFill>
                <a:srgbClr val="002060"/>
              </a:solidFill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Введение ФГОС  ДО – </a:t>
            </a:r>
            <a:r>
              <a:rPr lang="ru-RU" sz="2000" b="1" u="sng" dirty="0">
                <a:solidFill>
                  <a:srgbClr val="C00000"/>
                </a:solidFill>
              </a:rPr>
              <a:t>это:</a:t>
            </a:r>
            <a:endParaRPr lang="ru-RU" sz="2000" u="sng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0000"/>
                </a:solidFill>
              </a:rPr>
              <a:t>изменения </a:t>
            </a:r>
            <a:r>
              <a:rPr lang="ru-RU" sz="1800" b="1" dirty="0">
                <a:solidFill>
                  <a:srgbClr val="000000"/>
                </a:solidFill>
              </a:rPr>
              <a:t>в системе управления образованием,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000000"/>
                </a:solidFill>
              </a:rPr>
              <a:t>норма</a:t>
            </a:r>
            <a:r>
              <a:rPr lang="ru-RU" sz="1800" b="1" dirty="0">
                <a:solidFill>
                  <a:srgbClr val="000000"/>
                </a:solidFill>
              </a:rPr>
              <a:t>, которая должна учитываться на федеральном, региональном, муниципальном уровнях, уровне ДОО.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81043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95536" y="260350"/>
            <a:ext cx="8568952" cy="63373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РИСКИ РЕАЛИЗАЦИИ </a:t>
            </a:r>
            <a:r>
              <a:rPr lang="ru-RU" sz="2000" b="1" u="sng" dirty="0" smtClean="0">
                <a:solidFill>
                  <a:srgbClr val="C00000"/>
                </a:solidFill>
              </a:rPr>
              <a:t>ФГОС ДО:</a:t>
            </a:r>
          </a:p>
          <a:p>
            <a:pPr marL="45720" indent="0" algn="ctr">
              <a:buNone/>
            </a:pPr>
            <a:endParaRPr lang="ru-RU" dirty="0"/>
          </a:p>
          <a:p>
            <a:pPr lvl="0" algn="just"/>
            <a:r>
              <a:rPr lang="ru-RU" sz="2000" b="1" dirty="0" smtClean="0">
                <a:solidFill>
                  <a:srgbClr val="000000"/>
                </a:solidFill>
              </a:rPr>
              <a:t>«</a:t>
            </a:r>
            <a:r>
              <a:rPr lang="ru-RU" sz="2000" b="1" dirty="0" err="1" smtClean="0">
                <a:solidFill>
                  <a:srgbClr val="000000"/>
                </a:solidFill>
              </a:rPr>
              <a:t>Надвижение</a:t>
            </a:r>
            <a:r>
              <a:rPr lang="ru-RU" sz="2000" b="1" dirty="0" smtClean="0">
                <a:solidFill>
                  <a:srgbClr val="000000"/>
                </a:solidFill>
              </a:rPr>
              <a:t>» </a:t>
            </a:r>
            <a:r>
              <a:rPr lang="ru-RU" sz="2000" b="1" dirty="0">
                <a:solidFill>
                  <a:srgbClr val="000000"/>
                </a:solidFill>
              </a:rPr>
              <a:t>школы на дошкольное </a:t>
            </a:r>
            <a:r>
              <a:rPr lang="ru-RU" sz="2000" b="1" dirty="0" smtClean="0">
                <a:solidFill>
                  <a:srgbClr val="000000"/>
                </a:solidFill>
              </a:rPr>
              <a:t>детство</a:t>
            </a: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</a:rPr>
              <a:t>(</a:t>
            </a:r>
            <a:r>
              <a:rPr lang="ru-RU" sz="2000" b="1" dirty="0" smtClean="0">
                <a:solidFill>
                  <a:srgbClr val="000000"/>
                </a:solidFill>
              </a:rPr>
              <a:t>агрессивная «</a:t>
            </a:r>
            <a:r>
              <a:rPr lang="ru-RU" sz="2000" b="1" dirty="0" err="1" smtClean="0">
                <a:solidFill>
                  <a:srgbClr val="000000"/>
                </a:solidFill>
              </a:rPr>
              <a:t>школяризация</a:t>
            </a:r>
            <a:r>
              <a:rPr lang="ru-RU" sz="2000" b="1" dirty="0" smtClean="0">
                <a:solidFill>
                  <a:srgbClr val="000000"/>
                </a:solidFill>
              </a:rPr>
              <a:t>»);</a:t>
            </a:r>
            <a:endParaRPr lang="ru-RU" sz="2000" b="1" dirty="0">
              <a:solidFill>
                <a:srgbClr val="00000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0000"/>
                </a:solidFill>
              </a:rPr>
              <a:t>Оценка ребенка дошкольного возраста: </a:t>
            </a:r>
            <a:r>
              <a:rPr lang="ru-RU" sz="2000" b="1" dirty="0">
                <a:solidFill>
                  <a:srgbClr val="000000"/>
                </a:solidFill>
              </a:rPr>
              <a:t>нельзя подходить с одной </a:t>
            </a:r>
            <a:r>
              <a:rPr lang="ru-RU" sz="2000" b="1" dirty="0" smtClean="0">
                <a:solidFill>
                  <a:srgbClr val="000000"/>
                </a:solidFill>
              </a:rPr>
              <a:t>меркой;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 err="1">
                <a:solidFill>
                  <a:srgbClr val="000000"/>
                </a:solidFill>
              </a:rPr>
              <a:t>Санпины</a:t>
            </a:r>
            <a:r>
              <a:rPr lang="ru-RU" sz="2000" b="1" dirty="0">
                <a:solidFill>
                  <a:srgbClr val="000000"/>
                </a:solidFill>
              </a:rPr>
              <a:t> – </a:t>
            </a:r>
            <a:r>
              <a:rPr lang="ru-RU" sz="2000" b="1" dirty="0" smtClean="0">
                <a:solidFill>
                  <a:srgbClr val="000000"/>
                </a:solidFill>
              </a:rPr>
              <a:t>ограничивают деятельность детского сада. (необходимо смягчение норм);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 smtClean="0">
                <a:solidFill>
                  <a:srgbClr val="000000"/>
                </a:solidFill>
              </a:rPr>
              <a:t>Депривация детской игры;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 smtClean="0">
                <a:solidFill>
                  <a:srgbClr val="000000"/>
                </a:solidFill>
              </a:rPr>
              <a:t>Информационная социализация детей;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 smtClean="0">
                <a:solidFill>
                  <a:srgbClr val="000000"/>
                </a:solidFill>
              </a:rPr>
              <a:t>Преобладание </a:t>
            </a:r>
            <a:r>
              <a:rPr lang="ru-RU" sz="2000" b="1" u="sng" dirty="0">
                <a:solidFill>
                  <a:srgbClr val="000000"/>
                </a:solidFill>
              </a:rPr>
              <a:t>контроля в образовании </a:t>
            </a:r>
            <a:r>
              <a:rPr lang="ru-RU" sz="2000" b="1" dirty="0">
                <a:solidFill>
                  <a:srgbClr val="000000"/>
                </a:solidFill>
              </a:rPr>
              <a:t>над </a:t>
            </a:r>
            <a:r>
              <a:rPr lang="ru-RU" sz="2000" b="1" u="sng" dirty="0">
                <a:solidFill>
                  <a:srgbClr val="000000"/>
                </a:solidFill>
              </a:rPr>
              <a:t>развитием в </a:t>
            </a:r>
            <a:r>
              <a:rPr lang="ru-RU" sz="2000" b="1" u="sng" dirty="0" smtClean="0">
                <a:solidFill>
                  <a:srgbClr val="000000"/>
                </a:solidFill>
              </a:rPr>
              <a:t>образовании;</a:t>
            </a:r>
            <a:endParaRPr lang="ru-RU" sz="2000" b="1" u="sng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</a:rPr>
              <a:t>Познание </a:t>
            </a:r>
            <a:r>
              <a:rPr lang="ru-RU" sz="2000" b="1" dirty="0">
                <a:solidFill>
                  <a:srgbClr val="000000"/>
                </a:solidFill>
              </a:rPr>
              <a:t>не самоцель, а через </a:t>
            </a:r>
            <a:r>
              <a:rPr lang="ru-RU" sz="2000" b="1" dirty="0" smtClean="0">
                <a:solidFill>
                  <a:srgbClr val="000000"/>
                </a:solidFill>
              </a:rPr>
              <a:t>игру;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</a:rPr>
              <a:t>Формальная </a:t>
            </a:r>
            <a:r>
              <a:rPr lang="ru-RU" sz="2000" b="1" dirty="0">
                <a:solidFill>
                  <a:srgbClr val="000000"/>
                </a:solidFill>
              </a:rPr>
              <a:t>проверка детей на наличие или </a:t>
            </a:r>
            <a:r>
              <a:rPr lang="ru-RU" sz="2000" b="1" dirty="0" smtClean="0">
                <a:solidFill>
                  <a:srgbClr val="000000"/>
                </a:solidFill>
              </a:rPr>
              <a:t>отсутствие способностей</a:t>
            </a:r>
            <a:r>
              <a:rPr lang="ru-RU" sz="2000" b="1" dirty="0">
                <a:solidFill>
                  <a:srgbClr val="000000"/>
                </a:solidFill>
              </a:rPr>
              <a:t>, </a:t>
            </a:r>
            <a:r>
              <a:rPr lang="ru-RU" sz="2000" b="1" dirty="0" smtClean="0">
                <a:solidFill>
                  <a:srgbClr val="000000"/>
                </a:solidFill>
              </a:rPr>
              <a:t>навыков;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</a:rPr>
              <a:t>Проверка </a:t>
            </a:r>
            <a:r>
              <a:rPr lang="ru-RU" sz="2000" b="1" dirty="0">
                <a:solidFill>
                  <a:srgbClr val="000000"/>
                </a:solidFill>
              </a:rPr>
              <a:t>чиновниками </a:t>
            </a:r>
            <a:r>
              <a:rPr lang="ru-RU" sz="2000" b="1" dirty="0" smtClean="0">
                <a:solidFill>
                  <a:srgbClr val="000000"/>
                </a:solidFill>
              </a:rPr>
              <a:t>эффективности </a:t>
            </a:r>
            <a:r>
              <a:rPr lang="ru-RU" sz="2000" b="1" dirty="0">
                <a:solidFill>
                  <a:srgbClr val="000000"/>
                </a:solidFill>
              </a:rPr>
              <a:t>работы </a:t>
            </a:r>
            <a:r>
              <a:rPr lang="ru-RU" sz="2000" b="1" dirty="0" smtClean="0">
                <a:solidFill>
                  <a:srgbClr val="000000"/>
                </a:solidFill>
              </a:rPr>
              <a:t>ДОО;</a:t>
            </a:r>
            <a:endParaRPr lang="ru-RU" sz="2000" b="1" dirty="0">
              <a:solidFill>
                <a:srgbClr val="000000"/>
              </a:solidFill>
            </a:endParaRPr>
          </a:p>
          <a:p>
            <a:pPr lvl="0" algn="just"/>
            <a:r>
              <a:rPr lang="ru-RU" sz="2000" b="1" dirty="0">
                <a:solidFill>
                  <a:srgbClr val="000000"/>
                </a:solidFill>
              </a:rPr>
              <a:t>Административная борьба с тем лучшим, что накоплено в системе </a:t>
            </a:r>
            <a:r>
              <a:rPr lang="ru-RU" sz="2000" b="1" dirty="0" smtClean="0">
                <a:solidFill>
                  <a:srgbClr val="000000"/>
                </a:solidFill>
              </a:rPr>
              <a:t>отечественного дошкольного образования.</a:t>
            </a:r>
            <a:endParaRPr lang="ru-RU" sz="2000" b="1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81969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260648"/>
            <a:ext cx="8424936" cy="6264696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45720" indent="0" algn="ctr">
              <a:buNone/>
            </a:pPr>
            <a:r>
              <a:rPr lang="ru-RU" sz="5000" b="1" u="sng" dirty="0">
                <a:solidFill>
                  <a:srgbClr val="C00000"/>
                </a:solidFill>
              </a:rPr>
              <a:t>ПРЕИМУЩЕСТВА </a:t>
            </a:r>
            <a:r>
              <a:rPr lang="ru-RU" sz="5000" b="1" u="sng" dirty="0" smtClean="0">
                <a:solidFill>
                  <a:srgbClr val="C00000"/>
                </a:solidFill>
              </a:rPr>
              <a:t>ФГОС ДО:</a:t>
            </a:r>
          </a:p>
          <a:p>
            <a:pPr marL="45720" indent="0" algn="ctr">
              <a:buNone/>
            </a:pPr>
            <a:endParaRPr lang="ru-RU" sz="5000" b="1" dirty="0">
              <a:solidFill>
                <a:srgbClr val="C00000"/>
              </a:solidFill>
            </a:endParaRPr>
          </a:p>
          <a:p>
            <a:pPr marL="45720" lvl="0" indent="0" algn="just">
              <a:buNone/>
            </a:pPr>
            <a:r>
              <a:rPr lang="ru-RU" sz="4200" b="1" u="sng" dirty="0" smtClean="0">
                <a:solidFill>
                  <a:srgbClr val="C00000"/>
                </a:solidFill>
              </a:rPr>
              <a:t>ФГОС ДО </a:t>
            </a:r>
            <a:r>
              <a:rPr lang="ru-RU" sz="4200" b="1" u="sng" dirty="0">
                <a:solidFill>
                  <a:srgbClr val="C00000"/>
                </a:solidFill>
              </a:rPr>
              <a:t>– это</a:t>
            </a:r>
            <a:r>
              <a:rPr lang="ru-RU" sz="4200" b="1" u="sng" dirty="0" smtClean="0">
                <a:solidFill>
                  <a:srgbClr val="C00000"/>
                </a:solidFill>
              </a:rPr>
              <a:t>:</a:t>
            </a:r>
            <a:endParaRPr lang="ru-RU" sz="4200" b="1" dirty="0">
              <a:solidFill>
                <a:srgbClr val="C00000"/>
              </a:solidFill>
            </a:endParaRPr>
          </a:p>
          <a:p>
            <a:pPr lvl="0" algn="just">
              <a:lnSpc>
                <a:spcPct val="120000"/>
              </a:lnSpc>
            </a:pPr>
            <a:r>
              <a:rPr lang="ru-RU" sz="4200" b="1" dirty="0">
                <a:solidFill>
                  <a:srgbClr val="000000"/>
                </a:solidFill>
              </a:rPr>
              <a:t>система условий </a:t>
            </a:r>
            <a:r>
              <a:rPr lang="ru-RU" sz="4200" b="1" dirty="0" smtClean="0">
                <a:solidFill>
                  <a:srgbClr val="000000"/>
                </a:solidFill>
              </a:rPr>
              <a:t>психолого-педагогической </a:t>
            </a:r>
            <a:r>
              <a:rPr lang="ru-RU" sz="4200" b="1" dirty="0">
                <a:solidFill>
                  <a:srgbClr val="000000"/>
                </a:solidFill>
              </a:rPr>
              <a:t>поддержки развития и социализации </a:t>
            </a:r>
            <a:r>
              <a:rPr lang="ru-RU" sz="4200" b="1" dirty="0" smtClean="0">
                <a:solidFill>
                  <a:srgbClr val="000000"/>
                </a:solidFill>
              </a:rPr>
              <a:t>детей;</a:t>
            </a:r>
            <a:endParaRPr lang="ru-RU" sz="4200" b="1" dirty="0">
              <a:solidFill>
                <a:srgbClr val="000000"/>
              </a:solidFill>
            </a:endParaRPr>
          </a:p>
          <a:p>
            <a:pPr lvl="0" algn="just">
              <a:lnSpc>
                <a:spcPct val="120000"/>
              </a:lnSpc>
            </a:pPr>
            <a:r>
              <a:rPr lang="ru-RU" sz="4200" b="1" dirty="0" smtClean="0">
                <a:solidFill>
                  <a:srgbClr val="000000"/>
                </a:solidFill>
              </a:rPr>
              <a:t>культурный </a:t>
            </a:r>
            <a:r>
              <a:rPr lang="ru-RU" sz="4200" b="1" dirty="0">
                <a:solidFill>
                  <a:srgbClr val="000000"/>
                </a:solidFill>
              </a:rPr>
              <a:t>ген дошкольного  </a:t>
            </a:r>
            <a:r>
              <a:rPr lang="ru-RU" sz="4200" b="1" dirty="0" smtClean="0">
                <a:solidFill>
                  <a:srgbClr val="000000"/>
                </a:solidFill>
              </a:rPr>
              <a:t>развития; он </a:t>
            </a:r>
            <a:r>
              <a:rPr lang="ru-RU" sz="4200" b="1" dirty="0">
                <a:solidFill>
                  <a:srgbClr val="000000"/>
                </a:solidFill>
              </a:rPr>
              <a:t>не прямого действия (каждый </a:t>
            </a:r>
            <a:r>
              <a:rPr lang="ru-RU" sz="4200" b="1" dirty="0" smtClean="0">
                <a:solidFill>
                  <a:srgbClr val="000000"/>
                </a:solidFill>
              </a:rPr>
              <a:t>детский сад реализует свою Программу);</a:t>
            </a:r>
          </a:p>
          <a:p>
            <a:pPr algn="just">
              <a:lnSpc>
                <a:spcPct val="120000"/>
              </a:lnSpc>
            </a:pPr>
            <a:r>
              <a:rPr lang="ru-RU" sz="4200" b="1" dirty="0" smtClean="0">
                <a:solidFill>
                  <a:srgbClr val="000000"/>
                </a:solidFill>
              </a:rPr>
              <a:t>«нестандартный» </a:t>
            </a:r>
            <a:r>
              <a:rPr lang="ru-RU" sz="4200" b="1" dirty="0">
                <a:solidFill>
                  <a:srgbClr val="000000"/>
                </a:solidFill>
              </a:rPr>
              <a:t>стандарт </a:t>
            </a:r>
            <a:r>
              <a:rPr lang="ru-RU" sz="4200" b="1" dirty="0" smtClean="0">
                <a:solidFill>
                  <a:srgbClr val="000000"/>
                </a:solidFill>
              </a:rPr>
              <a:t>дошкольного образования: </a:t>
            </a:r>
            <a:r>
              <a:rPr lang="ru-RU" sz="4200" b="1" u="sng" dirty="0" smtClean="0">
                <a:solidFill>
                  <a:srgbClr val="000000"/>
                </a:solidFill>
              </a:rPr>
              <a:t>стандарт </a:t>
            </a:r>
            <a:r>
              <a:rPr lang="ru-RU" sz="4200" b="1" u="sng" dirty="0">
                <a:solidFill>
                  <a:srgbClr val="000000"/>
                </a:solidFill>
              </a:rPr>
              <a:t>развития, а не жесткого контроля развития </a:t>
            </a:r>
            <a:r>
              <a:rPr lang="ru-RU" sz="4200" b="1" u="sng" dirty="0" smtClean="0">
                <a:solidFill>
                  <a:srgbClr val="000000"/>
                </a:solidFill>
              </a:rPr>
              <a:t>ребенка.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ru-RU" sz="4200" b="1" u="sng" dirty="0" smtClean="0">
                <a:solidFill>
                  <a:srgbClr val="C00000"/>
                </a:solidFill>
              </a:rPr>
              <a:t>ФГОС ДО должен:</a:t>
            </a:r>
            <a:endParaRPr lang="ru-RU" sz="42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ru-RU" sz="4200" b="1" dirty="0" smtClean="0">
                <a:solidFill>
                  <a:srgbClr val="000000"/>
                </a:solidFill>
              </a:rPr>
              <a:t>удовлетворить </a:t>
            </a:r>
            <a:r>
              <a:rPr lang="ru-RU" sz="4200" b="1" dirty="0">
                <a:solidFill>
                  <a:srgbClr val="000000"/>
                </a:solidFill>
              </a:rPr>
              <a:t>потребности родителей и детей </a:t>
            </a:r>
            <a:r>
              <a:rPr lang="ru-RU" sz="4200" b="1" dirty="0" smtClean="0">
                <a:solidFill>
                  <a:srgbClr val="000000"/>
                </a:solidFill>
              </a:rPr>
              <a:t>на ступени дошкольного образования</a:t>
            </a:r>
            <a:r>
              <a:rPr lang="ru-RU" sz="4200" b="1" dirty="0">
                <a:solidFill>
                  <a:srgbClr val="000000"/>
                </a:solidFill>
              </a:rPr>
              <a:t>;</a:t>
            </a:r>
          </a:p>
          <a:p>
            <a:pPr lvl="0" algn="just">
              <a:lnSpc>
                <a:spcPct val="120000"/>
              </a:lnSpc>
            </a:pPr>
            <a:r>
              <a:rPr lang="ru-RU" sz="4200" b="1" dirty="0">
                <a:solidFill>
                  <a:srgbClr val="000000"/>
                </a:solidFill>
              </a:rPr>
              <a:t>обеспечить исполнение государственных гарантий (в вопросах поддержки семьи, поддержки разнообразия детства</a:t>
            </a:r>
            <a:r>
              <a:rPr lang="ru-RU" sz="4200" b="1" dirty="0" smtClean="0">
                <a:solidFill>
                  <a:srgbClr val="000000"/>
                </a:solidFill>
              </a:rPr>
              <a:t>);</a:t>
            </a:r>
          </a:p>
          <a:p>
            <a:pPr>
              <a:lnSpc>
                <a:spcPct val="120000"/>
              </a:lnSpc>
            </a:pPr>
            <a:endParaRPr lang="ru-RU" sz="4200" dirty="0">
              <a:solidFill>
                <a:srgbClr val="000000"/>
              </a:solidFill>
            </a:endParaRPr>
          </a:p>
          <a:p>
            <a:endParaRPr lang="ru-RU" sz="4200" dirty="0" smtClean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0386434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333375"/>
            <a:ext cx="8642350" cy="6191250"/>
          </a:xfrm>
        </p:spPr>
        <p:txBody>
          <a:bodyPr>
            <a:normAutofit fontScale="92500" lnSpcReduction="20000"/>
          </a:bodyPr>
          <a:lstStyle/>
          <a:p>
            <a:pPr marL="45720" lvl="0" indent="0" algn="just">
              <a:lnSpc>
                <a:spcPct val="120000"/>
              </a:lnSpc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ФГОС ДО </a:t>
            </a:r>
            <a:r>
              <a:rPr lang="ru-RU" sz="2400" b="1" u="sng" dirty="0">
                <a:solidFill>
                  <a:srgbClr val="C00000"/>
                </a:solidFill>
              </a:rPr>
              <a:t>- </a:t>
            </a:r>
            <a:endParaRPr lang="ru-RU" sz="2400" b="1" dirty="0">
              <a:solidFill>
                <a:srgbClr val="002060"/>
              </a:solidFill>
            </a:endParaRP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0000"/>
                </a:solidFill>
              </a:rPr>
              <a:t>учитывает зону ближайшего развития ребенка;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задает умение педагога действовать в </a:t>
            </a:r>
            <a:r>
              <a:rPr lang="ru-RU" sz="2400" b="1" u="sng" dirty="0">
                <a:solidFill>
                  <a:srgbClr val="000000"/>
                </a:solidFill>
              </a:rPr>
              <a:t>зоне ближайшего развития;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подчеркивает обязанность государства предоставить место в детском саду. (дошкольное образование - первый уровень общего образования);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не предполагает аттестацию детей; 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дает </a:t>
            </a:r>
            <a:r>
              <a:rPr lang="ru-RU" sz="2400" b="1" i="1" dirty="0">
                <a:solidFill>
                  <a:srgbClr val="000000"/>
                </a:solidFill>
              </a:rPr>
              <a:t>навигацию (ориентиры</a:t>
            </a:r>
            <a:r>
              <a:rPr lang="ru-RU" sz="2400" b="1" dirty="0">
                <a:solidFill>
                  <a:srgbClr val="000000"/>
                </a:solidFill>
              </a:rPr>
              <a:t>) культуре, обществу с решением вопроса;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разрабатывали люди с разными мнениями и позициями;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это есть модернизация и совершенствование системы дошкольного образования;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опирается на культурно-историческую концепцию Л.С. Выготского;</a:t>
            </a:r>
          </a:p>
          <a:p>
            <a:pPr lvl="0" algn="just">
              <a:lnSpc>
                <a:spcPct val="120000"/>
              </a:lnSpc>
            </a:pPr>
            <a:r>
              <a:rPr lang="ru-RU" sz="2400" b="1" dirty="0">
                <a:solidFill>
                  <a:srgbClr val="000000"/>
                </a:solidFill>
              </a:rPr>
              <a:t>ставит цель - культурное развитие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11887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196752"/>
            <a:ext cx="7200800" cy="475252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jus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Рубцов В.В. (</a:t>
            </a:r>
            <a:r>
              <a:rPr lang="ru-RU" sz="2400" b="1" dirty="0" err="1" smtClean="0">
                <a:solidFill>
                  <a:srgbClr val="C00000"/>
                </a:solidFill>
              </a:rPr>
              <a:t>д.псих.н</a:t>
            </a:r>
            <a:r>
              <a:rPr lang="ru-RU" sz="2400" b="1" dirty="0" smtClean="0">
                <a:solidFill>
                  <a:srgbClr val="C00000"/>
                </a:solidFill>
              </a:rPr>
              <a:t>., проф.) – </a:t>
            </a:r>
          </a:p>
          <a:p>
            <a:pPr marL="45720" indent="0" algn="just"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marL="45720" indent="0" algn="just"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</a:rPr>
              <a:t>ОС можно изобразить в виде формулы: </a:t>
            </a:r>
            <a:r>
              <a:rPr lang="ru-RU" sz="2400" b="1" i="1" dirty="0" smtClean="0">
                <a:solidFill>
                  <a:srgbClr val="000000"/>
                </a:solidFill>
              </a:rPr>
              <a:t>Система условий психолого-педагогической поддержки развития и социализации детей.</a:t>
            </a: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</a:rPr>
              <a:t>В этом неординарный характер стандарта. Даны ориентиры – как строить систему, требования и пр.</a:t>
            </a: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</a:rPr>
              <a:t>ФГОС ДО – это сложный документ, т.к. слово Стандарт применим к возрасту, к которому применить очень трудно.</a:t>
            </a:r>
            <a:endParaRPr lang="ru-RU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49993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3132</Words>
  <Application>Microsoft Macintosh PowerPoint</Application>
  <PresentationFormat>Экран (4:3)</PresentationFormat>
  <Paragraphs>346</Paragraphs>
  <Slides>42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 ФЕДЕРАЛЬНЫЙ ГОСУДАРСТВЕННЫЙ ОБРАЗОВАТЕЛЬНЫЙ СТАНДАРТ ДОШКОЛЬНОГО ОБРАЗОВАНИЯ </vt:lpstr>
      <vt:lpstr>Государственная образовательная политика</vt:lpstr>
      <vt:lpstr>Государственная образовательная политика</vt:lpstr>
      <vt:lpstr>Государственная образовательная политика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 ориентирах стандарта и о том, что он изменяет в работе детских садов</vt:lpstr>
      <vt:lpstr>«Стратегия развития дошкольного образования: детство ради детства»</vt:lpstr>
      <vt:lpstr>«Стратегия развития дошкольного образования: детство ради детства»</vt:lpstr>
      <vt:lpstr>«Стратегия развития дошкольного образования: детство ради детства»</vt:lpstr>
      <vt:lpstr>«Стратегия развития дошкольного образования: детство ради детства»</vt:lpstr>
      <vt:lpstr>«Стратегия развития дошкольного образования: детство ради детства»</vt:lpstr>
      <vt:lpstr>Федеральный государственный образовательный стандарт  дошкольного образования</vt:lpstr>
      <vt:lpstr>ФГОС об оценке развития детей</vt:lpstr>
      <vt:lpstr>Отличительная особенность  ФГОС  дошкольного образования</vt:lpstr>
      <vt:lpstr>Презентация PowerPoint</vt:lpstr>
      <vt:lpstr> ФЕДЕРАЛЬНЫЙ ГОСУДАРСТВЕННЫЙ ОБРАЗОВАТЕЛЬНЫЙ СТАНДАРТ ДОШКОЛЬНОГО ОБРАЗОВАНИЯ </vt:lpstr>
      <vt:lpstr>Презентация PowerPoint</vt:lpstr>
      <vt:lpstr>Основные направления общего образования</vt:lpstr>
      <vt:lpstr>Стандартизация системы дошкольного образования</vt:lpstr>
      <vt:lpstr>Основные принципы образовательной политики в ДОО</vt:lpstr>
      <vt:lpstr>В Стандарте учитываются: </vt:lpstr>
      <vt:lpstr>Основные принципы ДО</vt:lpstr>
      <vt:lpstr>Основные принципы ДО</vt:lpstr>
      <vt:lpstr>Цели ФГОС ДО</vt:lpstr>
      <vt:lpstr>Задачи ФГОС ДО</vt:lpstr>
      <vt:lpstr>Задачи Стандарта (продолжение)</vt:lpstr>
      <vt:lpstr>Стандарт является основой для: </vt:lpstr>
      <vt:lpstr>Требования Стандарта</vt:lpstr>
      <vt:lpstr>ТРЕБОВАНИЯ К СТРУКТУРЕ ОСНОВНОЙ ОБРАЗОВАТЕЛЬНОЙ ПРОГРАММЫ ДОШКОЛЬНОГО ОБРАЗОВАНИЯ</vt:lpstr>
      <vt:lpstr>Презентация PowerPoint</vt:lpstr>
      <vt:lpstr>ТРЕБОВАНИЯ К СТРУКТУРЕ ОСНОВНОЙ ОБРАЗОВАТЕЛЬНОЙ ПРОГРАММЫ ДОШКОЛЬНОГО ОБРАЗОВАНИЯ</vt:lpstr>
      <vt:lpstr>ООП ДО направлена на:</vt:lpstr>
      <vt:lpstr>Презентация PowerPoint</vt:lpstr>
      <vt:lpstr>Критерии готовности к введению стандартов</vt:lpstr>
      <vt:lpstr>Все в наших руках, поэтому их нельзя опускать !!!</vt:lpstr>
    </vt:vector>
  </TitlesOfParts>
  <Company>Функциональность ограничена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закон РФ  «Об образовании в Российской Федерации». Дошкольное образование как новый уровень общего образования</dc:title>
  <dc:creator>Демонстрационная версия</dc:creator>
  <cp:lastModifiedBy>Максим Кадочников</cp:lastModifiedBy>
  <cp:revision>73</cp:revision>
  <dcterms:created xsi:type="dcterms:W3CDTF">2013-09-12T13:50:12Z</dcterms:created>
  <dcterms:modified xsi:type="dcterms:W3CDTF">2014-08-22T14:16:59Z</dcterms:modified>
</cp:coreProperties>
</file>