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6"/>
  </p:notesMasterIdLst>
  <p:sldIdLst>
    <p:sldId id="256" r:id="rId2"/>
    <p:sldId id="276" r:id="rId3"/>
    <p:sldId id="257" r:id="rId4"/>
    <p:sldId id="258" r:id="rId5"/>
    <p:sldId id="311" r:id="rId6"/>
    <p:sldId id="312" r:id="rId7"/>
    <p:sldId id="313" r:id="rId8"/>
    <p:sldId id="314" r:id="rId9"/>
    <p:sldId id="315" r:id="rId10"/>
    <p:sldId id="263" r:id="rId11"/>
    <p:sldId id="264" r:id="rId12"/>
    <p:sldId id="265" r:id="rId13"/>
    <p:sldId id="266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00" r:id="rId23"/>
    <p:sldId id="301" r:id="rId24"/>
    <p:sldId id="270" r:id="rId2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3" d="100"/>
          <a:sy n="73" d="100"/>
        </p:scale>
        <p:origin x="-1074" y="-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F1AD5-3601-4A86-8ACE-81479F8EE629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5AEDD-6D2E-4082-A928-9DEFFDA95F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6887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5AEDD-6D2E-4082-A928-9DEFFDA95F3B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381001"/>
            <a:ext cx="7772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ЧАС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</a:rPr>
              <a:t>п</a:t>
            </a:r>
            <a:r>
              <a:rPr lang="ru-RU" sz="4400" b="1" dirty="0" smtClean="0">
                <a:solidFill>
                  <a:srgbClr val="002060"/>
                </a:solidFill>
              </a:rPr>
              <a:t>рофилактики правонарушений</a:t>
            </a:r>
            <a:r>
              <a:rPr lang="ru-RU" sz="4400" b="1" dirty="0" smtClean="0">
                <a:solidFill>
                  <a:srgbClr val="FF0000"/>
                </a:solidFill>
              </a:rPr>
              <a:t/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pic>
        <p:nvPicPr>
          <p:cNvPr id="5" name="Picture 4" descr="1СЛАЙ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799" y="2667000"/>
            <a:ext cx="6793695" cy="3925887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 2" pitchFamily="18" charset="2"/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Задание 4:</a:t>
            </a:r>
            <a:r>
              <a:rPr lang="ru-RU" sz="3200" b="1" i="1" dirty="0" smtClean="0"/>
              <a:t> </a:t>
            </a:r>
          </a:p>
          <a:p>
            <a:pPr algn="ctr">
              <a:buFont typeface="Wingdings 2" pitchFamily="18" charset="2"/>
              <a:buNone/>
            </a:pPr>
            <a:r>
              <a:rPr lang="ru-RU" sz="3200" b="1" i="1" dirty="0" smtClean="0">
                <a:solidFill>
                  <a:srgbClr val="FF0000"/>
                </a:solidFill>
              </a:rPr>
              <a:t>Права:</a:t>
            </a:r>
            <a:endParaRPr lang="ru-RU" sz="3200" dirty="0" smtClean="0"/>
          </a:p>
          <a:p>
            <a:r>
              <a:rPr lang="ru-RU" sz="3200" dirty="0" smtClean="0"/>
              <a:t>Жить и воспитываться в семье</a:t>
            </a:r>
          </a:p>
          <a:p>
            <a:r>
              <a:rPr lang="ru-RU" sz="3200" dirty="0" smtClean="0"/>
              <a:t>Получить паспорт гражданина РФ</a:t>
            </a:r>
          </a:p>
          <a:p>
            <a:r>
              <a:rPr lang="ru-RU" sz="3200" dirty="0" smtClean="0"/>
              <a:t>Работать в свободное от учебы время</a:t>
            </a:r>
          </a:p>
          <a:p>
            <a:r>
              <a:rPr lang="ru-RU" sz="3200" dirty="0" smtClean="0"/>
              <a:t>Охрана здоровья</a:t>
            </a:r>
            <a:endParaRPr lang="ru-RU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5648"/>
          </a:xfrm>
        </p:spPr>
        <p:txBody>
          <a:bodyPr>
            <a:normAutofit fontScale="55000" lnSpcReduction="20000"/>
          </a:bodyPr>
          <a:lstStyle/>
          <a:p>
            <a:pPr algn="ctr">
              <a:buFont typeface="Wingdings 2" pitchFamily="18" charset="2"/>
              <a:buNone/>
            </a:pPr>
            <a:r>
              <a:rPr lang="ru-RU" sz="5800" b="1" dirty="0" smtClean="0">
                <a:solidFill>
                  <a:srgbClr val="FF0000"/>
                </a:solidFill>
              </a:rPr>
              <a:t>Задание 4:</a:t>
            </a:r>
            <a:endParaRPr lang="ru-RU" sz="5800" b="1" i="1" dirty="0" smtClean="0">
              <a:solidFill>
                <a:srgbClr val="FF0000"/>
              </a:solidFill>
            </a:endParaRPr>
          </a:p>
          <a:p>
            <a:pPr algn="ctr">
              <a:buFont typeface="Wingdings 2" pitchFamily="18" charset="2"/>
              <a:buNone/>
            </a:pPr>
            <a:r>
              <a:rPr lang="ru-RU" sz="5800" b="1" i="1" dirty="0" smtClean="0">
                <a:solidFill>
                  <a:srgbClr val="FF0000"/>
                </a:solidFill>
              </a:rPr>
              <a:t>Обязанности:</a:t>
            </a:r>
            <a:endParaRPr lang="ru-RU" sz="5800" b="1" dirty="0" smtClean="0">
              <a:solidFill>
                <a:srgbClr val="FF0000"/>
              </a:solidFill>
            </a:endParaRPr>
          </a:p>
          <a:p>
            <a:r>
              <a:rPr lang="ru-RU" sz="5900" dirty="0" smtClean="0"/>
              <a:t>Слушаться родителей и лиц, их заменяющих.</a:t>
            </a:r>
          </a:p>
          <a:p>
            <a:r>
              <a:rPr lang="ru-RU" sz="5900" dirty="0" smtClean="0"/>
              <a:t>Получить основное общее образование (9 классов)</a:t>
            </a:r>
          </a:p>
          <a:p>
            <a:r>
              <a:rPr lang="ru-RU" sz="5900" dirty="0" smtClean="0"/>
              <a:t>Соблюдать Устав школы, правила внутреннего распорядка учебного заведения.</a:t>
            </a:r>
          </a:p>
          <a:p>
            <a:r>
              <a:rPr lang="ru-RU" sz="5900" dirty="0" smtClean="0"/>
              <a:t>Соблюдать правила поведения, установленные в образовательных учреждениях, дома и в общественных местах.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Задание 4:</a:t>
            </a:r>
            <a:endParaRPr lang="ru-RU" sz="3200" b="1" i="1" dirty="0" smtClean="0">
              <a:solidFill>
                <a:srgbClr val="FF0000"/>
              </a:solidFill>
            </a:endParaRPr>
          </a:p>
          <a:p>
            <a:pPr algn="ctr">
              <a:buFont typeface="Wingdings 2" pitchFamily="18" charset="2"/>
              <a:buNone/>
            </a:pPr>
            <a:r>
              <a:rPr lang="ru-RU" sz="3200" b="1" i="1" dirty="0" smtClean="0">
                <a:solidFill>
                  <a:srgbClr val="FF0000"/>
                </a:solidFill>
              </a:rPr>
              <a:t>Ответственность -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dirty="0" smtClean="0"/>
              <a:t>Исключение из школы за совершение правонарушений, в том числе нарушения Устава школы.</a:t>
            </a:r>
          </a:p>
          <a:p>
            <a:r>
              <a:rPr lang="ru-RU" sz="3200" dirty="0" smtClean="0"/>
              <a:t>Возмещение причиненного вреда.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08448"/>
          </a:xfrm>
        </p:spPr>
        <p:txBody>
          <a:bodyPr>
            <a:normAutofit/>
          </a:bodyPr>
          <a:lstStyle/>
          <a:p>
            <a:pPr algn="ctr" eaLnBrk="0" hangingPunct="0">
              <a:buNone/>
            </a:pPr>
            <a:r>
              <a:rPr lang="ru-RU" sz="4000" b="1" i="1" dirty="0" smtClean="0">
                <a:solidFill>
                  <a:srgbClr val="002060"/>
                </a:solidFill>
                <a:cs typeface="Times New Roman" pitchFamily="18" charset="0"/>
              </a:rPr>
              <a:t>Народная мудрость гласит:</a:t>
            </a:r>
            <a:endParaRPr lang="ru-RU" sz="4800" b="1" i="1" dirty="0" smtClean="0">
              <a:solidFill>
                <a:srgbClr val="FF0000"/>
              </a:solidFill>
              <a:cs typeface="Sakkal Majalla" pitchFamily="2" charset="-78"/>
            </a:endParaRPr>
          </a:p>
          <a:p>
            <a:pPr algn="ctr" eaLnBrk="0" hangingPunct="0">
              <a:buNone/>
            </a:pPr>
            <a:r>
              <a:rPr lang="ru-RU" sz="4800" b="1" i="1" dirty="0" smtClean="0">
                <a:solidFill>
                  <a:srgbClr val="FF0000"/>
                </a:solidFill>
                <a:cs typeface="Sakkal Majalla" pitchFamily="2" charset="-78"/>
              </a:rPr>
              <a:t>«Не было бы нарушения, не надо бы было нести ответственность» 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9200" y="1676400"/>
            <a:ext cx="4119562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Мальчик разбил мячом окно  </a:t>
            </a:r>
            <a:r>
              <a:rPr lang="ru-RU" sz="2000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 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24600" y="5791200"/>
            <a:ext cx="250033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(Уголовная)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1000" y="2590800"/>
            <a:ext cx="83820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Подросток появился  на улице в состоянии алкогольного опьянения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3000" y="4038600"/>
            <a:ext cx="4495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Ребята избили одноклассника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" y="5181600"/>
            <a:ext cx="77724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Девочка украла телефон из портфеля одноклассницы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57800" y="3429000"/>
            <a:ext cx="31242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(Административная)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8200" y="2133600"/>
            <a:ext cx="39624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(Гражданско-правовая)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29200" y="4495800"/>
            <a:ext cx="2786082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(Уголовная)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Задание 5: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«Знаете ли вы закон?»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1905000"/>
            <a:ext cx="49530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Ученик прогулял занятия в школе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5000" y="6019800"/>
            <a:ext cx="30480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(Административная)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5800" y="2895600"/>
            <a:ext cx="7543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Девочка перешла дорогу в неположенном месте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3400" y="4191000"/>
            <a:ext cx="4876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Ученик рисует на парте 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0600" y="5334000"/>
            <a:ext cx="6781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Мальчики нецензурно выражались в автобусе 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19800" y="3505200"/>
            <a:ext cx="31242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(Административная)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57800" y="2286000"/>
            <a:ext cx="3733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(Дисциплинарная)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62400" y="4572000"/>
            <a:ext cx="3733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(Гражданско-правовая)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Задание 5: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«Знаете ли вы закон?»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1000" y="1600200"/>
            <a:ext cx="8382000" cy="18158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dirty="0" smtClean="0"/>
              <a:t>Маленький мальчик звонил по «ноль-два»,</a:t>
            </a:r>
          </a:p>
          <a:p>
            <a:r>
              <a:rPr lang="ru-RU" sz="2800" dirty="0" smtClean="0"/>
              <a:t>Про бомбу в школе поведал сперва.</a:t>
            </a:r>
          </a:p>
          <a:p>
            <a:r>
              <a:rPr lang="ru-RU" sz="2800" dirty="0" smtClean="0"/>
              <a:t>Милиция быстро нашла пацана!</a:t>
            </a:r>
          </a:p>
          <a:p>
            <a:r>
              <a:rPr lang="ru-RU" sz="2800" dirty="0" smtClean="0"/>
              <a:t>Штраф двести тысяч – вот шутки цена.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71600" y="3657600"/>
            <a:ext cx="7391400" cy="193899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dirty="0" smtClean="0"/>
              <a:t>Заведомо ложное сообщение о готовящемся взрыве, поджоге наказывается штрафом в размере до двухсот тысяч рублей. Либо исправительными работами на срок от одного года до двух лет. </a:t>
            </a:r>
            <a:endParaRPr lang="ru-RU" sz="2400" b="1" cap="all" dirty="0">
              <a:ln>
                <a:solidFill>
                  <a:sysClr val="windowText" lastClr="000000"/>
                </a:solidFill>
              </a:ln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Задание 6: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«Шуточные четверостишия»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1000" y="1428736"/>
            <a:ext cx="8610600" cy="18158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dirty="0" smtClean="0"/>
              <a:t>В спасателя маленький Вася играл,</a:t>
            </a:r>
          </a:p>
          <a:p>
            <a:r>
              <a:rPr lang="ru-RU" sz="2800" dirty="0" smtClean="0"/>
              <a:t>Он людям карманы от денег спасал.</a:t>
            </a:r>
          </a:p>
          <a:p>
            <a:r>
              <a:rPr lang="ru-RU" sz="2800" dirty="0" smtClean="0"/>
              <a:t>Но за руку быстро мальчишку схватили,</a:t>
            </a:r>
          </a:p>
          <a:p>
            <a:r>
              <a:rPr lang="ru-RU" sz="2800" dirty="0" smtClean="0"/>
              <a:t>В милицию сдали и дело «пришили».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38200" y="3505200"/>
            <a:ext cx="8077200" cy="230832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dirty="0" smtClean="0"/>
              <a:t>Кража, т.е. тайное хищение чужого имущества – наказывается штрафом в размере до 80-ти тысяч рублей, либо обязательными работами на срок до 180 часов, либо исправительными работами на срок от 6-ти месяцев до 1 года, либо лишением свободы на срок до двух лет.</a:t>
            </a:r>
            <a:endParaRPr lang="ru-RU" sz="2400" dirty="0"/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Задание 6: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«Шуточные четверостишия»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400" y="1428736"/>
            <a:ext cx="8839200" cy="18158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dirty="0" smtClean="0"/>
              <a:t> Художником стать мальчик с детства мечтал, </a:t>
            </a:r>
          </a:p>
          <a:p>
            <a:r>
              <a:rPr lang="ru-RU" sz="2800" dirty="0" smtClean="0"/>
              <a:t> На стенах домов «красоту» рисовал.</a:t>
            </a:r>
          </a:p>
          <a:p>
            <a:r>
              <a:rPr lang="ru-RU" sz="2800" dirty="0" smtClean="0"/>
              <a:t> Таланта не понял сержант Иванов, </a:t>
            </a:r>
          </a:p>
          <a:p>
            <a:r>
              <a:rPr lang="ru-RU" sz="2800" dirty="0" smtClean="0"/>
              <a:t> Родителям штраф он назначить готов.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38200" y="3505200"/>
            <a:ext cx="8077200" cy="120032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dirty="0" smtClean="0"/>
              <a:t>Осквернение зданий, порча жилых домов влечет предупреждение или наложение штрафа в размере от 1000 до 1500 рублей. </a:t>
            </a:r>
            <a:endParaRPr lang="ru-RU" sz="2400" dirty="0"/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Задание 6: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«Шуточные четверостишия»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" y="1428736"/>
            <a:ext cx="8153400" cy="18158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dirty="0" smtClean="0"/>
              <a:t>Маленький мальчик в большом магазине </a:t>
            </a:r>
          </a:p>
          <a:p>
            <a:r>
              <a:rPr lang="ru-RU" sz="2800" dirty="0" smtClean="0"/>
              <a:t>Матом ругался, катался в корзине, </a:t>
            </a:r>
          </a:p>
          <a:p>
            <a:r>
              <a:rPr lang="ru-RU" sz="2800" dirty="0" smtClean="0"/>
              <a:t>Бабуси и деды вздыхали не зря! </a:t>
            </a:r>
          </a:p>
          <a:p>
            <a:r>
              <a:rPr lang="ru-RU" sz="2800" dirty="0" smtClean="0"/>
              <a:t>Милиция вмиг усмирит дикаря.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4800" y="3505200"/>
            <a:ext cx="8610600" cy="304698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dirty="0" smtClean="0"/>
              <a:t>Мелкое хулиганство, т.е. нецензурная брань в общественных местах, оскорбительное приставание к гражданам или другие действия, демонстративно нарушающие общественный порядок и спокойствие граждан квалифицируется как административное правонарушение и наказывается штрафом от 500 до 1500 рублей или административным арестом до 15 суток.</a:t>
            </a:r>
            <a:endParaRPr lang="ru-RU" sz="2400" dirty="0"/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Задание 6: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«Шуточные четверостишия»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285861"/>
            <a:ext cx="7958166" cy="414340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1143000"/>
            <a:ext cx="8153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ЗАКОН</a:t>
            </a:r>
            <a:r>
              <a:rPr lang="ru-RU" sz="4000" b="1" i="1" dirty="0">
                <a:solidFill>
                  <a:srgbClr val="FF0000"/>
                </a:solidFill>
              </a:rPr>
              <a:t> </a:t>
            </a:r>
            <a:r>
              <a:rPr lang="ru-RU" sz="4000" b="1" i="1" dirty="0" smtClean="0">
                <a:solidFill>
                  <a:srgbClr val="FF0000"/>
                </a:solidFill>
              </a:rPr>
              <a:t>-</a:t>
            </a:r>
            <a:endParaRPr lang="ru-RU" sz="4000" i="1" dirty="0" smtClean="0"/>
          </a:p>
          <a:p>
            <a:pPr algn="ctr"/>
            <a:r>
              <a:rPr lang="ru-RU" sz="4000" i="1" dirty="0" smtClean="0"/>
              <a:t>нормативно-правовой акт, содержащий общеобязательные правила поведения в общественной жизни, принятый правительством </a:t>
            </a:r>
            <a:r>
              <a:rPr lang="ru-RU" sz="4000" i="1" dirty="0" smtClean="0">
                <a:solidFill>
                  <a:schemeClr val="bg1"/>
                </a:solidFill>
              </a:rPr>
              <a:t>правительством.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1219200"/>
            <a:ext cx="76962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В случае задержания несовершеннолетнего работники полиции обязаны   немедленно сообщить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86400" y="6019800"/>
            <a:ext cx="30480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(Адвокат)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2590800"/>
            <a:ext cx="8458200" cy="101566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При задержании, как правило, проводится личный досмотр. При этом кто-то должен присутствовать и что должно оформляться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396240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Закон запрещает допрашивать несовершеннолетних, в какое время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3400" y="5257800"/>
            <a:ext cx="83820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С момента задержания любой гражданин имеет право на защиту. Кто может обеспечить защиту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05400" y="3429000"/>
            <a:ext cx="31242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(Понятые и протокол)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00400" y="1981200"/>
            <a:ext cx="5638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(Родителям или лицам, их заменяющим)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96000" y="4572000"/>
            <a:ext cx="24384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(Ночное)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533400" y="457201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Задание 7: </a:t>
            </a:r>
            <a:r>
              <a:rPr lang="ru-RU" sz="2800" b="1" i="1" dirty="0" smtClean="0">
                <a:solidFill>
                  <a:srgbClr val="FF0000"/>
                </a:solidFill>
              </a:rPr>
              <a:t>Вопросы</a:t>
            </a:r>
          </a:p>
          <a:p>
            <a:pPr algn="ctr"/>
            <a:endParaRPr lang="ru-RU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600" y="1219200"/>
            <a:ext cx="86106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«Ничего на свете лучше нету…» (музыка - Г.Гладкова, слова - </a:t>
            </a:r>
            <a:r>
              <a:rPr lang="ru-RU" sz="2000" dirty="0" err="1" smtClean="0"/>
              <a:t>Ю.Энтина</a:t>
            </a:r>
            <a:r>
              <a:rPr lang="ru-RU" sz="2000" dirty="0" smtClean="0"/>
              <a:t>) - песня из мультфильма «</a:t>
            </a:r>
            <a:r>
              <a:rPr lang="ru-RU" sz="2000" dirty="0" err="1" smtClean="0"/>
              <a:t>Бременские</a:t>
            </a:r>
            <a:r>
              <a:rPr lang="ru-RU" sz="2000" dirty="0" smtClean="0"/>
              <a:t> музыканты» 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86400" y="6019800"/>
            <a:ext cx="30480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(Право на отдых)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2743200"/>
            <a:ext cx="8458200" cy="101566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. «А я все лежу и на солнышко гляжу…»  (слова: C. Козлов, музыка: Г. Гладков)</a:t>
            </a:r>
            <a:r>
              <a:rPr lang="ru-RU" sz="2000" i="1" dirty="0" smtClean="0"/>
              <a:t> - </a:t>
            </a:r>
            <a:r>
              <a:rPr lang="ru-RU" sz="2000" dirty="0" smtClean="0"/>
              <a:t>песня из мультфильма «Как львенок и черепаха пели песню».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411480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«Чему учат в школе» (музыка - </a:t>
            </a:r>
            <a:r>
              <a:rPr lang="ru-RU" sz="2000" dirty="0" err="1" smtClean="0"/>
              <a:t>В.Шаинского</a:t>
            </a:r>
            <a:r>
              <a:rPr lang="ru-RU" sz="2000" dirty="0" smtClean="0"/>
              <a:t>, слова - </a:t>
            </a:r>
            <a:r>
              <a:rPr lang="ru-RU" sz="2000" dirty="0" err="1" smtClean="0"/>
              <a:t>М.Пляцковского</a:t>
            </a:r>
            <a:r>
              <a:rPr lang="ru-RU" sz="2000" dirty="0" smtClean="0"/>
              <a:t>) 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4800" y="5257800"/>
            <a:ext cx="88392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«На крутом бережку»  (музыка - </a:t>
            </a:r>
            <a:r>
              <a:rPr lang="ru-RU" sz="2000" dirty="0" err="1" smtClean="0"/>
              <a:t>В.Шаинского</a:t>
            </a:r>
            <a:r>
              <a:rPr lang="ru-RU" sz="2000" dirty="0" smtClean="0"/>
              <a:t>, слова - А.Хайта) - песня из мультфильма «Приключения кота Леопольда» 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95600" y="3657600"/>
            <a:ext cx="62484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(Право на жизнь, право на отдых и досуг.)</a:t>
            </a:r>
          </a:p>
          <a:p>
            <a:pPr>
              <a:defRPr/>
            </a:pP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24000" y="1981200"/>
            <a:ext cx="72390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(Право на свободу передвижения, право на свободу мирных собраний)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29200" y="4800600"/>
            <a:ext cx="35052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(Право на образование)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3048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Задание 8: музыкальное 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«Детские песни о правах »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530352"/>
            <a:ext cx="8534400" cy="449884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Читая каждую вторую букву, расшифруйте главную мысль нашего занятия:</a:t>
            </a: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б з к а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у п в о т с и т з у ю п  я к б и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 н т а и д т о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г о в т о в а е д ч и а г т р ь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за</a:t>
            </a:r>
            <a:endParaRPr lang="ru-RU" sz="66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поступки</a:t>
            </a:r>
            <a:endParaRPr lang="ru-RU" sz="66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надо</a:t>
            </a:r>
            <a:endParaRPr lang="ru-RU" sz="66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отвечать</a:t>
            </a:r>
            <a:endParaRPr lang="ru-RU" sz="6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0352"/>
            <a:ext cx="8229600" cy="5489448"/>
          </a:xfrm>
        </p:spPr>
        <p:txBody>
          <a:bodyPr>
            <a:normAutofit/>
          </a:bodyPr>
          <a:lstStyle/>
          <a:p>
            <a:pPr marL="144000" algn="ctr">
              <a:spcBef>
                <a:spcPts val="0"/>
              </a:spcBef>
              <a:buNone/>
            </a:pP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Arabic Typesetting" pitchFamily="66" charset="-78"/>
              </a:rPr>
              <a:t>«Мы должны быть рабами законов, чтобы быть свободными»</a:t>
            </a:r>
          </a:p>
          <a:p>
            <a:pPr algn="ctr">
              <a:buNone/>
            </a:pPr>
            <a:r>
              <a:rPr lang="ru-RU" dirty="0" smtClean="0"/>
              <a:t>Марк  Туллий Цицерон, оратор и политик древнего Рима, живший в 106 году до нашей эры.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4" descr="http://img02.darudar.org/s600/00/00/6e/5b/6e5b524017392ba7040830a3450a16c49422941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274" y="383382"/>
            <a:ext cx="7477125" cy="560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5181600"/>
            <a:ext cx="8183880" cy="10515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https://im2-tub-ru.yandex.net/i?id=3f00e40a0d8b008a6ac348d0bdc76ed8&amp;n=33&amp;h=190&amp;w=190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28600"/>
            <a:ext cx="2286000" cy="2895600"/>
          </a:xfrm>
        </p:spPr>
      </p:pic>
      <p:pic>
        <p:nvPicPr>
          <p:cNvPr id="5" name="Содержимое 3" descr="http://berezka-book.ru/media/import_files/4d/4d386d9b-d68f-11e4-ba67-902b34ac56db_86888a35-d825-11e4-b400-902b34ac56db.jpe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276600" y="990600"/>
            <a:ext cx="2667000" cy="2895600"/>
          </a:xfrm>
          <a:prstGeom prst="rect">
            <a:avLst/>
          </a:prstGeom>
        </p:spPr>
      </p:pic>
      <p:pic>
        <p:nvPicPr>
          <p:cNvPr id="6" name="Содержимое 3" descr="http://www.100book.ru/b242052.jpg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6629400" y="304800"/>
            <a:ext cx="1905000" cy="2819400"/>
          </a:xfrm>
          <a:prstGeom prst="rect">
            <a:avLst/>
          </a:prstGeom>
        </p:spPr>
      </p:pic>
      <p:pic>
        <p:nvPicPr>
          <p:cNvPr id="7" name="Содержимое 3" descr="http://alexkb812spb.ucoz.ru/_ph/20/715159805.jpg"/>
          <p:cNvPicPr>
            <a:picLocks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533400" y="3505200"/>
            <a:ext cx="2286000" cy="3124200"/>
          </a:xfrm>
          <a:prstGeom prst="rect">
            <a:avLst/>
          </a:prstGeom>
        </p:spPr>
      </p:pic>
      <p:pic>
        <p:nvPicPr>
          <p:cNvPr id="8" name="Содержимое 3" descr="https://im0-tub-ru.yandex.net/i?id=c7242f00b830e7b522538a779f62ba20&amp;n=33&amp;h=190&amp;w=190"/>
          <p:cNvPicPr>
            <a:picLocks/>
          </p:cNvPicPr>
          <p:nvPr/>
        </p:nvPicPr>
        <p:blipFill>
          <a:blip r:embed="rId6" cstate="print"/>
          <a:srcRect/>
          <a:stretch>
            <a:fillRect/>
          </a:stretch>
        </p:blipFill>
        <p:spPr>
          <a:xfrm>
            <a:off x="6172200" y="3352800"/>
            <a:ext cx="2514600" cy="32766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867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Задание 2: </a:t>
            </a:r>
            <a:r>
              <a:rPr lang="ru-RU" sz="2400" dirty="0" smtClean="0">
                <a:solidFill>
                  <a:srgbClr val="FF0000"/>
                </a:solidFill>
              </a:rPr>
              <a:t> 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«Ответственность несовершеннолетних».</a:t>
            </a:r>
          </a:p>
          <a:p>
            <a:pPr algn="ctr">
              <a:buNone/>
            </a:pPr>
            <a:endParaRPr lang="ru-RU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400" dirty="0" smtClean="0"/>
              <a:t>      1. Побои</a:t>
            </a:r>
          </a:p>
          <a:p>
            <a:pPr>
              <a:buNone/>
            </a:pPr>
            <a:r>
              <a:rPr lang="ru-RU" sz="2400" dirty="0" smtClean="0"/>
              <a:t>      2. Убийство</a:t>
            </a:r>
          </a:p>
          <a:p>
            <a:pPr>
              <a:buNone/>
            </a:pPr>
            <a:r>
              <a:rPr lang="ru-RU" sz="2400" dirty="0" smtClean="0"/>
              <a:t>      3. Кража</a:t>
            </a:r>
          </a:p>
          <a:p>
            <a:pPr>
              <a:buNone/>
            </a:pPr>
            <a:r>
              <a:rPr lang="ru-RU" sz="2400" dirty="0" smtClean="0"/>
              <a:t>      4. Грабеж</a:t>
            </a:r>
          </a:p>
          <a:p>
            <a:pPr>
              <a:buNone/>
            </a:pPr>
            <a:r>
              <a:rPr lang="ru-RU" sz="2400" dirty="0" smtClean="0"/>
              <a:t>      5. Клевета</a:t>
            </a:r>
          </a:p>
          <a:p>
            <a:pPr>
              <a:buNone/>
            </a:pPr>
            <a:r>
              <a:rPr lang="ru-RU" sz="2400" dirty="0" smtClean="0"/>
              <a:t>      6. Мошенничество</a:t>
            </a:r>
          </a:p>
          <a:p>
            <a:pPr>
              <a:buNone/>
            </a:pPr>
            <a:r>
              <a:rPr lang="ru-RU" sz="2400" dirty="0" smtClean="0"/>
              <a:t>      7. Терроризм</a:t>
            </a:r>
          </a:p>
          <a:p>
            <a:pPr>
              <a:buNone/>
            </a:pPr>
            <a:r>
              <a:rPr lang="ru-RU" sz="2400" dirty="0" smtClean="0"/>
              <a:t>      8. Неправомерное завладение автомобилем</a:t>
            </a:r>
          </a:p>
          <a:p>
            <a:pPr>
              <a:buNone/>
            </a:pPr>
            <a:r>
              <a:rPr lang="ru-RU" sz="2400" dirty="0" smtClean="0"/>
              <a:t>      9. Умышленное причинение вреда здоровью</a:t>
            </a:r>
          </a:p>
          <a:p>
            <a:pPr>
              <a:buNone/>
            </a:pPr>
            <a:r>
              <a:rPr lang="ru-RU" sz="2400" dirty="0" smtClean="0"/>
              <a:t>      10. Контрабанда</a:t>
            </a:r>
          </a:p>
          <a:p>
            <a:endParaRPr lang="ru-RU" sz="2000" dirty="0" smtClean="0"/>
          </a:p>
          <a:p>
            <a:pPr lvl="0"/>
            <a:endParaRPr lang="ru-RU" sz="2000" dirty="0" smtClean="0"/>
          </a:p>
          <a:p>
            <a:endParaRPr lang="ru-RU" sz="2400" dirty="0" smtClean="0"/>
          </a:p>
          <a:p>
            <a:pPr lvl="0"/>
            <a:endParaRPr lang="ru-RU" sz="2400" dirty="0" smtClean="0"/>
          </a:p>
          <a:p>
            <a:endParaRPr lang="ru-RU" sz="2400" dirty="0" smtClean="0"/>
          </a:p>
          <a:p>
            <a:pPr lvl="0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lvl="0"/>
            <a:endParaRPr lang="ru-RU" dirty="0" smtClean="0"/>
          </a:p>
          <a:p>
            <a:endParaRPr lang="ru-RU" dirty="0" smtClean="0"/>
          </a:p>
          <a:p>
            <a:pPr lvl="0"/>
            <a:endParaRPr lang="ru-RU" dirty="0" smtClean="0"/>
          </a:p>
          <a:p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2362200"/>
            <a:ext cx="8610600" cy="261610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Ø"/>
            </a:pPr>
            <a:r>
              <a:rPr lang="ru-RU" sz="2400" b="1" dirty="0" smtClean="0"/>
              <a:t>Убийство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b="1" dirty="0" smtClean="0"/>
              <a:t>Кража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b="1" dirty="0" smtClean="0"/>
              <a:t>Грабеж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b="1" dirty="0" smtClean="0"/>
              <a:t>Терроризм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b="1" dirty="0" smtClean="0"/>
              <a:t>Неправомерное завладение автомобилем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b="1" dirty="0" smtClean="0"/>
              <a:t>Умышленное причинение вреда здоровью</a:t>
            </a:r>
          </a:p>
          <a:p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«Ответственность несовершеннолетних с 14 лет».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5800" y="2362200"/>
            <a:ext cx="7772400" cy="156966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Ø"/>
            </a:pPr>
            <a:r>
              <a:rPr lang="ru-RU" sz="2400" b="1" u="sng" dirty="0" smtClean="0"/>
              <a:t>Побои</a:t>
            </a:r>
            <a:endParaRPr lang="ru-RU" sz="2400" b="1" dirty="0" smtClean="0"/>
          </a:p>
          <a:p>
            <a:pPr algn="ctr">
              <a:buFont typeface="Wingdings" pitchFamily="2" charset="2"/>
              <a:buChar char="Ø"/>
            </a:pPr>
            <a:r>
              <a:rPr lang="ru-RU" sz="2400" b="1" u="sng" dirty="0" smtClean="0"/>
              <a:t>Клевета</a:t>
            </a:r>
            <a:endParaRPr lang="ru-RU" sz="2400" b="1" dirty="0" smtClean="0"/>
          </a:p>
          <a:p>
            <a:pPr algn="ctr">
              <a:buFont typeface="Wingdings" pitchFamily="2" charset="2"/>
              <a:buChar char="Ø"/>
            </a:pPr>
            <a:r>
              <a:rPr lang="ru-RU" sz="2400" b="1" u="sng" dirty="0" smtClean="0"/>
              <a:t>Мошенничество 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b="1" u="sng" dirty="0" smtClean="0"/>
              <a:t>Контрабанда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«Ответственность несовершеннолетних с 16 лет».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1752600"/>
            <a:ext cx="4119562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/>
              <a:t>Недолго той земле стоять,  </a:t>
            </a:r>
            <a:r>
              <a:rPr lang="ru-RU" sz="2000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</a:rPr>
              <a:t> 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81400" y="5943600"/>
            <a:ext cx="4876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шмель проскочит, а муха увязнет.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600" y="2895600"/>
            <a:ext cx="48006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/>
              <a:t>Нужда закона не знает,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5800" y="4191000"/>
            <a:ext cx="4495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/>
              <a:t>Законы святы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" y="5410200"/>
            <a:ext cx="40386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Ø"/>
              <a:defRPr/>
            </a:pPr>
            <a:r>
              <a:rPr lang="ru-RU" sz="2000" dirty="0" smtClean="0"/>
              <a:t>Закон, что паутина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43400" y="3429000"/>
            <a:ext cx="39624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а через него шагает.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62400" y="2209800"/>
            <a:ext cx="43434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где начнут уставы ломать.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52800" y="4572000"/>
            <a:ext cx="43434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да судьи супостаты.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Задание 3: </a:t>
            </a:r>
            <a:r>
              <a:rPr lang="ru-RU" sz="2400" dirty="0" smtClean="0">
                <a:solidFill>
                  <a:srgbClr val="FF0000"/>
                </a:solidFill>
              </a:rPr>
              <a:t> 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«Законы в русских пословицах».        </a:t>
            </a:r>
            <a:endParaRPr lang="ru-RU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1752600"/>
            <a:ext cx="4119562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/>
              <a:t>Не бойся царского гонения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62400" y="5867400"/>
            <a:ext cx="39624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виноватых творит.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600" y="2895600"/>
            <a:ext cx="48006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/>
              <a:t>Закон – дышло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3000" y="4114800"/>
            <a:ext cx="44958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/>
              <a:t>Кто законы пишет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3000" y="5334000"/>
            <a:ext cx="40386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Ø"/>
              <a:defRPr/>
            </a:pPr>
            <a:r>
              <a:rPr lang="ru-RU" sz="2000" dirty="0" smtClean="0"/>
              <a:t>Строгий закон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48000" y="3276600"/>
            <a:ext cx="50292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куда захочешь, туда и воротишь.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62400" y="2209800"/>
            <a:ext cx="43434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dirty="0" smtClean="0"/>
              <a:t>бойся царского гонителя..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14800" y="4648200"/>
            <a:ext cx="434340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2000" dirty="0" smtClean="0"/>
              <a:t>тот их и ломает.</a:t>
            </a:r>
            <a:endParaRPr lang="ru-RU" sz="2000" b="1" cap="all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4" name="Прямоугольник 16"/>
          <p:cNvSpPr>
            <a:spLocks noChangeArrowheads="1"/>
          </p:cNvSpPr>
          <p:nvPr/>
        </p:nvSpPr>
        <p:spPr bwMode="auto">
          <a:xfrm>
            <a:off x="304800" y="457200"/>
            <a:ext cx="853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Задание 3: </a:t>
            </a:r>
            <a:r>
              <a:rPr lang="ru-RU" sz="2400" dirty="0" smtClean="0">
                <a:solidFill>
                  <a:srgbClr val="FF0000"/>
                </a:solidFill>
              </a:rPr>
              <a:t> 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«Законы в русских пословицах».        </a:t>
            </a:r>
            <a:endParaRPr lang="ru-RU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850</TotalTime>
  <Words>827</Words>
  <Application>Microsoft Office PowerPoint</Application>
  <PresentationFormat>Экран (4:3)</PresentationFormat>
  <Paragraphs>163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Аспект</vt:lpstr>
      <vt:lpstr>Слайд 1</vt:lpstr>
      <vt:lpstr>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 Николаевна</dc:creator>
  <cp:lastModifiedBy>User</cp:lastModifiedBy>
  <cp:revision>90</cp:revision>
  <dcterms:created xsi:type="dcterms:W3CDTF">2015-11-30T15:34:18Z</dcterms:created>
  <dcterms:modified xsi:type="dcterms:W3CDTF">2021-04-09T04:00:03Z</dcterms:modified>
</cp:coreProperties>
</file>