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79" r:id="rId6"/>
    <p:sldId id="266" r:id="rId7"/>
    <p:sldId id="268" r:id="rId8"/>
    <p:sldId id="257" r:id="rId9"/>
    <p:sldId id="274" r:id="rId10"/>
    <p:sldId id="261" r:id="rId11"/>
    <p:sldId id="275" r:id="rId12"/>
    <p:sldId id="258" r:id="rId13"/>
    <p:sldId id="262" r:id="rId14"/>
    <p:sldId id="263" r:id="rId15"/>
    <p:sldId id="265" r:id="rId16"/>
    <p:sldId id="276" r:id="rId17"/>
    <p:sldId id="269" r:id="rId18"/>
    <p:sldId id="270" r:id="rId19"/>
    <p:sldId id="271" r:id="rId20"/>
    <p:sldId id="272" r:id="rId21"/>
    <p:sldId id="273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0000"/>
    <a:srgbClr val="990033"/>
    <a:srgbClr val="FF9900"/>
    <a:srgbClr val="CC3399"/>
    <a:srgbClr val="006600"/>
    <a:srgbClr val="0000FF"/>
    <a:srgbClr val="990099"/>
    <a:srgbClr val="FF00FF"/>
    <a:srgbClr val="33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7E28E-AFF2-4FE5-94BB-049B1C74F8CE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9A9FB-814D-478B-B5E2-C9E9F6C0B8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77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9A9FB-814D-478B-B5E2-C9E9F6C0B8D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48;&#1053;&#1057;&#1058;&#1056;&#1059;&#1050;&#1062;&#1048;&#1071;%20&#1050;%20&#1048;&#1043;&#1056;&#1045;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54;&#1050;&#1040;&#1046;&#1048;%20&#1055;&#1056;&#1045;&#1044;&#1051;&#1054;&#1046;&#1045;&#1053;&#1048;&#1045;.do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50;&#1054;&#1053;&#1050;&#1059;&#1056;&#1057;%20&#1050;&#1040;&#1055;&#1048;&#1058;&#1040;&#1053;&#1054;&#1042;.do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51;&#1080;&#1089;&#1090;%20&#1086;&#1094;&#1077;&#1085;&#1080;&#1074;&#1072;&#1085;&#1080;&#1103;%20&#1076;&#1083;&#1103;%20&#1078;&#1102;&#1088;&#1080;.do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41;&#1091;&#1082;&#1074;&#1072;%20&#1105;.doc" TargetMode="External"/><Relationship Id="rId7" Type="http://schemas.openxmlformats.org/officeDocument/2006/relationships/image" Target="../media/image6.png"/><Relationship Id="rId2" Type="http://schemas.openxmlformats.org/officeDocument/2006/relationships/hyperlink" Target="!!!.doc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55;&#1077;&#1088;&#1077;&#1074;&#1105;&#1088;&#1090;&#1099;&#1096;&#1080;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500306"/>
            <a:ext cx="8075528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Интеллектуальная игра по русскому языку 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«Самые умные»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14290"/>
            <a:ext cx="7143800" cy="1785950"/>
          </a:xfrm>
          <a:ln w="12700" cap="flat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endParaRPr lang="ru-RU" sz="28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Четвёртый тур:          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</a:t>
            </a:r>
            <a:r>
              <a:rPr lang="ru-RU" b="1" i="1" dirty="0" smtClean="0">
                <a:solidFill>
                  <a:srgbClr val="0000FF"/>
                </a:solidFill>
                <a:hlinkClick r:id="rId2" action="ppaction://hlinkfile"/>
              </a:rPr>
              <a:t>«Неиспорченный телефон»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8401080" cy="39719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Жутко жуку жить на суку.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Уже ужи в луже.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Баран буян залез в бурьян.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 мраке раки шумят в овраге.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Ученик учил уроки, у него в чернилах щёки.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Шесть мышат в камыше шуршат.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Пятый тур:      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006600"/>
                </a:solidFill>
                <a:hlinkClick r:id="rId2" action="ppaction://hlinkfile"/>
              </a:rPr>
              <a:t>«Покажи предложение»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u="sng" dirty="0" smtClean="0">
                <a:solidFill>
                  <a:schemeClr val="accent3">
                    <a:lumMod val="50000"/>
                  </a:schemeClr>
                </a:solidFill>
              </a:rPr>
              <a:t>I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команда: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Без грамматики не выучишь и математики.</a:t>
            </a:r>
          </a:p>
          <a:p>
            <a:pPr>
              <a:buNone/>
            </a:pPr>
            <a:r>
              <a:rPr lang="en-US" b="1" i="1" u="sng" dirty="0" smtClean="0">
                <a:solidFill>
                  <a:schemeClr val="accent3">
                    <a:lumMod val="50000"/>
                  </a:schemeClr>
                </a:solidFill>
              </a:rPr>
              <a:t>II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 команда: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Пустую ложку ко рту не подносят.</a:t>
            </a:r>
          </a:p>
          <a:p>
            <a:pPr>
              <a:buNone/>
            </a:pPr>
            <a:r>
              <a:rPr lang="en-US" b="1" i="1" u="sng" dirty="0" smtClean="0">
                <a:solidFill>
                  <a:schemeClr val="accent3">
                    <a:lumMod val="50000"/>
                  </a:schemeClr>
                </a:solidFill>
              </a:rPr>
              <a:t>III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команда: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Мир освещается солнцем, а человек знанием.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868346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000108"/>
            <a:ext cx="4929222" cy="4911741"/>
          </a:xfrm>
        </p:spPr>
        <p:txBody>
          <a:bodyPr>
            <a:normAutofit fontScale="85000" lnSpcReduction="10000"/>
          </a:bodyPr>
          <a:lstStyle/>
          <a:p>
            <a:pPr marL="0" indent="542925" algn="just">
              <a:buNone/>
            </a:pPr>
            <a:r>
              <a:rPr lang="ru-RU" dirty="0" smtClean="0"/>
              <a:t>Мы часто говорим: «</a:t>
            </a:r>
            <a:r>
              <a:rPr lang="ru-RU" b="1" dirty="0" smtClean="0"/>
              <a:t>остаться с носом</a:t>
            </a:r>
            <a:r>
              <a:rPr lang="ru-RU" dirty="0" smtClean="0"/>
              <a:t>», то есть потерпеть неудачу, обмануться в своих расчетах, оказаться одураченным. Однако не все знают, что </a:t>
            </a:r>
            <a:r>
              <a:rPr lang="ru-RU" i="1" dirty="0" smtClean="0"/>
              <a:t>нос </a:t>
            </a:r>
            <a:r>
              <a:rPr lang="ru-RU" dirty="0" smtClean="0"/>
              <a:t>в этом выражении не имеет ничего общего с частью лица. По древнему обычаю жених приносил невесте нос, то есть приношение, подарок, выкуп. Если жениху отказывали, он оставался с носом.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1640" y="142852"/>
            <a:ext cx="6652463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 любознательных</a:t>
            </a:r>
            <a:endParaRPr lang="ru-RU" sz="4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0498">
            <a:off x="379036" y="2302370"/>
            <a:ext cx="3192122" cy="23940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flat"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14303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4429156" cy="4357718"/>
          </a:xfrm>
        </p:spPr>
        <p:txBody>
          <a:bodyPr>
            <a:noAutofit/>
          </a:bodyPr>
          <a:lstStyle/>
          <a:p>
            <a:pPr marL="0" indent="542925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600" dirty="0" smtClean="0"/>
              <a:t>Позже это слово было связано со словом </a:t>
            </a:r>
            <a:r>
              <a:rPr lang="ru-RU" sz="2600" i="1" dirty="0" smtClean="0"/>
              <a:t>нос </a:t>
            </a:r>
            <a:r>
              <a:rPr lang="ru-RU" sz="2600" dirty="0" smtClean="0"/>
              <a:t>в современном понимании, и появилось выражение «</a:t>
            </a:r>
            <a:r>
              <a:rPr lang="ru-RU" sz="2600" b="1" dirty="0" smtClean="0"/>
              <a:t>водить за нос</a:t>
            </a:r>
            <a:r>
              <a:rPr lang="ru-RU" sz="2600" dirty="0" smtClean="0"/>
              <a:t>».</a:t>
            </a:r>
          </a:p>
          <a:p>
            <a:pPr marL="0" indent="542925" algn="just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600" dirty="0" smtClean="0"/>
              <a:t>Иного происхождения фразеологизм «</a:t>
            </a:r>
            <a:r>
              <a:rPr lang="ru-RU" sz="2600" b="1" dirty="0" smtClean="0"/>
              <a:t>зарубить на носу»</a:t>
            </a:r>
            <a:r>
              <a:rPr lang="ru-RU" sz="2600" dirty="0" smtClean="0"/>
              <a:t> (хорошенько запомнить). </a:t>
            </a:r>
            <a:r>
              <a:rPr lang="ru-RU" sz="2600" i="1" dirty="0" smtClean="0"/>
              <a:t>Носом</a:t>
            </a:r>
            <a:r>
              <a:rPr lang="ru-RU" sz="2600" dirty="0" smtClean="0"/>
              <a:t> в старину называли памятную доску, которую носили с собой неграмотные люди, делая на ней различные заметки, зарубки.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42852"/>
            <a:ext cx="8072494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 любознательных</a:t>
            </a:r>
            <a:endParaRPr lang="ru-RU" sz="4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5550">
            <a:off x="5284182" y="1178741"/>
            <a:ext cx="3343890" cy="270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 descr="http://idioms.chat.ru/09/pix/226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6018">
            <a:off x="5032129" y="4103327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CC3399"/>
                </a:solidFill>
              </a:rPr>
              <a:t>Шестой тур</a:t>
            </a:r>
            <a:br>
              <a:rPr lang="ru-RU" b="1" i="1" dirty="0" smtClean="0">
                <a:solidFill>
                  <a:srgbClr val="CC3399"/>
                </a:solidFill>
              </a:rPr>
            </a:br>
            <a:r>
              <a:rPr lang="ru-RU" b="1" i="1" dirty="0" smtClean="0">
                <a:solidFill>
                  <a:srgbClr val="CC3399"/>
                </a:solidFill>
              </a:rPr>
              <a:t>          Раскройте смысл выражений:</a:t>
            </a:r>
            <a:endParaRPr lang="ru-RU" b="1" i="1" dirty="0">
              <a:solidFill>
                <a:srgbClr val="CC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ru-RU" sz="3000" dirty="0" smtClean="0"/>
              <a:t>прикусить язык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рукой подать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бежать во весь дух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морочить голову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работать, засучив рукава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ставить палки в колёса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ни свет ни заря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задирать нос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драть горло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ru-RU" sz="3000" dirty="0" smtClean="0"/>
              <a:t>замолчать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близко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быстро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обманывать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работать хорошо, энергично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мешать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рано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гордиться</a:t>
            </a:r>
          </a:p>
          <a:p>
            <a:pPr>
              <a:spcBef>
                <a:spcPts val="600"/>
              </a:spcBef>
            </a:pPr>
            <a:r>
              <a:rPr lang="ru-RU" sz="3000" dirty="0" smtClean="0"/>
              <a:t>громко кричать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ru-RU" b="1" i="1" dirty="0" smtClean="0">
                <a:solidFill>
                  <a:srgbClr val="990033"/>
                </a:solidFill>
              </a:rPr>
              <a:t>Седьмой тур </a:t>
            </a:r>
            <a:br>
              <a:rPr lang="ru-RU" b="1" i="1" dirty="0" smtClean="0">
                <a:solidFill>
                  <a:srgbClr val="990033"/>
                </a:solidFill>
              </a:rPr>
            </a:br>
            <a:r>
              <a:rPr lang="ru-RU" b="1" i="1" dirty="0" smtClean="0">
                <a:solidFill>
                  <a:srgbClr val="990033"/>
                </a:solidFill>
                <a:hlinkClick r:id="rId2" action="ppaction://hlinkfile"/>
              </a:rPr>
              <a:t>Конкурс капитанов</a:t>
            </a:r>
            <a:endParaRPr lang="ru-RU" b="1" i="1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7675">
              <a:buNone/>
            </a:pPr>
            <a:r>
              <a:rPr lang="ru-RU" b="1" dirty="0" smtClean="0">
                <a:solidFill>
                  <a:srgbClr val="CC0000"/>
                </a:solidFill>
              </a:rPr>
              <a:t>По фонетической транскрипции угадайте слово (смотри карточки).</a:t>
            </a:r>
          </a:p>
          <a:p>
            <a:pPr marL="0" indent="447675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Восьмой тур «Буриме»</a:t>
            </a:r>
          </a:p>
          <a:p>
            <a:pPr marL="0" indent="447675">
              <a:buNone/>
            </a:pPr>
            <a:r>
              <a:rPr lang="ru-RU" b="1" dirty="0" smtClean="0"/>
              <a:t>Задание командам: </a:t>
            </a:r>
            <a:r>
              <a:rPr lang="ru-RU" dirty="0" smtClean="0"/>
              <a:t>по опорным словам сочинить четверостишие.</a:t>
            </a:r>
          </a:p>
          <a:p>
            <a:pPr marL="2419350" indent="0">
              <a:buNone/>
            </a:pPr>
            <a:r>
              <a:rPr lang="ru-RU" dirty="0" smtClean="0"/>
              <a:t>тише – трава</a:t>
            </a:r>
          </a:p>
          <a:p>
            <a:pPr marL="85725" indent="2066925">
              <a:buNone/>
            </a:pPr>
            <a:r>
              <a:rPr lang="ru-RU" dirty="0" smtClean="0"/>
              <a:t>колышет - слова</a:t>
            </a:r>
          </a:p>
          <a:p>
            <a:pPr marL="1790700" indent="0">
              <a:buNone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7200" dirty="0" smtClean="0"/>
              <a:t>Девятый тур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857232"/>
            <a:ext cx="74295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Блиц-опрос</a:t>
            </a:r>
          </a:p>
          <a:p>
            <a:pPr algn="ctr"/>
            <a:endParaRPr lang="ru-RU" sz="9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 любознательных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00108"/>
            <a:ext cx="7858180" cy="5340369"/>
          </a:xfrm>
        </p:spPr>
        <p:txBody>
          <a:bodyPr>
            <a:normAutofit fontScale="92500"/>
          </a:bodyPr>
          <a:lstStyle/>
          <a:p>
            <a:pPr marL="0" indent="447675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Правильная речь украшает человека вне зависимости, что на нём …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правильно?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Конечно, надето. Чтобы не ошибиться, задавайте вопросы. «Надеть» – что? Шапку, платье, сапоги, рукавицы. С глаголом «надеть» употребляются только неодушевлённые существительные. «Одеть» кого? Ребёнка, солдата, манекенщицу – одушевлённые существительные. Очень редко употребляются неживые предметы – одеть куклу, манекен.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428604"/>
            <a:ext cx="56436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Любезный друг, не надо забывать,</a:t>
            </a:r>
            <a:br>
              <a:rPr lang="ru-RU" sz="2800" dirty="0" smtClean="0"/>
            </a:br>
            <a:r>
              <a:rPr lang="ru-RU" sz="2800" dirty="0" smtClean="0"/>
              <a:t>Что одевать не значит надевать;</a:t>
            </a:r>
            <a:br>
              <a:rPr lang="ru-RU" sz="2800" dirty="0" smtClean="0"/>
            </a:br>
            <a:r>
              <a:rPr lang="ru-RU" sz="2800" dirty="0" smtClean="0"/>
              <a:t>Не надо путать эти выраженья,</a:t>
            </a:r>
            <a:br>
              <a:rPr lang="ru-RU" sz="2800" dirty="0" smtClean="0"/>
            </a:br>
            <a:r>
              <a:rPr lang="ru-RU" sz="2800" dirty="0" smtClean="0"/>
              <a:t>У каждого из них своё значенье…</a:t>
            </a:r>
            <a:br>
              <a:rPr lang="ru-RU" sz="2800" dirty="0" smtClean="0"/>
            </a:br>
            <a:r>
              <a:rPr lang="ru-RU" sz="2800" dirty="0" smtClean="0"/>
              <a:t>Дитя оденешь в платьице его,</a:t>
            </a:r>
            <a:br>
              <a:rPr lang="ru-RU" sz="2800" dirty="0" smtClean="0"/>
            </a:br>
            <a:r>
              <a:rPr lang="ru-RU" sz="2800" dirty="0" smtClean="0"/>
              <a:t>Когда наденешь платье на него.</a:t>
            </a:r>
            <a:br>
              <a:rPr lang="ru-RU" sz="2800" dirty="0" smtClean="0"/>
            </a:br>
            <a:r>
              <a:rPr lang="ru-RU" sz="2800" dirty="0" smtClean="0"/>
              <a:t>Кому родной язык и мил и дорог,</a:t>
            </a:r>
            <a:br>
              <a:rPr lang="ru-RU" sz="2800" dirty="0" smtClean="0"/>
            </a:br>
            <a:r>
              <a:rPr lang="ru-RU" sz="2800" dirty="0" smtClean="0"/>
              <a:t>Ошибки тот не стерпит и следа,</a:t>
            </a:r>
            <a:br>
              <a:rPr lang="ru-RU" sz="2800" dirty="0" smtClean="0"/>
            </a:br>
            <a:r>
              <a:rPr lang="ru-RU" sz="2800" dirty="0" smtClean="0"/>
              <a:t>И потому, дружок мой, никогда</a:t>
            </a:r>
            <a:br>
              <a:rPr lang="ru-RU" sz="2800" dirty="0" smtClean="0"/>
            </a:br>
            <a:r>
              <a:rPr lang="ru-RU" sz="2800" dirty="0" smtClean="0"/>
              <a:t>Не делай ты подобных оговорок.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500063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Отрывок из стихотворения русского драматурга </a:t>
            </a:r>
          </a:p>
          <a:p>
            <a:pPr algn="r"/>
            <a:r>
              <a:rPr lang="ru-RU" b="1" dirty="0" smtClean="0"/>
              <a:t>Виктора Александровича Крылова (1838-1908)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6430">
            <a:off x="156068" y="787803"/>
            <a:ext cx="2973729" cy="225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970701">
            <a:off x="256319" y="3301469"/>
            <a:ext cx="317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Надевать (что?) платье – </a:t>
            </a:r>
          </a:p>
          <a:p>
            <a:r>
              <a:rPr lang="ru-RU" b="1" i="1" dirty="0" smtClean="0"/>
              <a:t>одевать (кого?) ребёнка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000396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8358246" cy="30931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Десятый тур</a:t>
            </a:r>
          </a:p>
          <a:p>
            <a:pPr algn="ctr"/>
            <a:r>
              <a:rPr lang="ru-RU" sz="6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Викторина</a:t>
            </a:r>
            <a:endParaRPr lang="ru-RU" sz="65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6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«Своя игра»</a:t>
            </a:r>
            <a:endParaRPr lang="ru-RU" sz="6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развитие </a:t>
            </a:r>
            <a:r>
              <a:rPr lang="ru-RU" dirty="0" smtClean="0"/>
              <a:t>познавательных интересов учащихся;</a:t>
            </a:r>
          </a:p>
          <a:p>
            <a:r>
              <a:rPr lang="ru-RU" dirty="0" smtClean="0"/>
              <a:t>закрепление </a:t>
            </a:r>
            <a:r>
              <a:rPr lang="ru-RU" dirty="0" smtClean="0"/>
              <a:t>знаний по русскому языку и литературе;</a:t>
            </a:r>
          </a:p>
          <a:p>
            <a:r>
              <a:rPr lang="ru-RU" dirty="0" smtClean="0"/>
              <a:t>привитие </a:t>
            </a:r>
            <a:r>
              <a:rPr lang="ru-RU" dirty="0" smtClean="0"/>
              <a:t>любви к предметам;</a:t>
            </a:r>
          </a:p>
          <a:p>
            <a:r>
              <a:rPr lang="ru-RU" dirty="0" smtClean="0"/>
              <a:t>развитие </a:t>
            </a:r>
            <a:r>
              <a:rPr lang="ru-RU" dirty="0" smtClean="0"/>
              <a:t>мышления, памяти, быстрой реакции, умения коллективно решать проблемы, личной инициативы ребят.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000396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0" b="1" dirty="0" smtClean="0">
                <a:solidFill>
                  <a:srgbClr val="7030A0"/>
                </a:solidFill>
                <a:latin typeface="Monotype Corsiva" pitchFamily="66" charset="0"/>
              </a:rPr>
              <a:t>Благодарю за игру!</a:t>
            </a:r>
          </a:p>
          <a:p>
            <a:pPr algn="ctr">
              <a:buNone/>
            </a:pPr>
            <a:r>
              <a:rPr lang="ru-RU" sz="18000" b="1" dirty="0" smtClean="0">
                <a:solidFill>
                  <a:srgbClr val="7030A0"/>
                </a:solidFill>
                <a:latin typeface="Monotype Corsiva" pitchFamily="66" charset="0"/>
              </a:rPr>
              <a:t>Молодцы!</a:t>
            </a:r>
            <a:endParaRPr lang="ru-RU" sz="18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57166"/>
            <a:ext cx="835824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action="ppaction://hlinkfile"/>
              </a:rPr>
              <a:t>Подводим итоги игры</a:t>
            </a:r>
            <a:endParaRPr lang="ru-RU" sz="65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6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«Самые умные»</a:t>
            </a:r>
            <a:endParaRPr lang="ru-RU" sz="6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285992"/>
            <a:ext cx="78581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</a:t>
            </a:r>
            <a:r>
              <a:rPr lang="ru-RU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О_ _</a:t>
            </a:r>
            <a:r>
              <a:rPr lang="ru-RU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_О_А_О_А_ _!</a:t>
            </a:r>
            <a:endParaRPr lang="ru-RU" sz="9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928670"/>
            <a:ext cx="60861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Ветер унёс согласные буквы.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Ребята, помогите прочитать,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же здесь написано!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52"/>
            <a:ext cx="29424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РАЗМИНКА</a:t>
            </a:r>
            <a:endParaRPr lang="ru-RU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428604"/>
            <a:ext cx="842968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</a:t>
            </a:r>
            <a:r>
              <a:rPr lang="ru-RU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ПОЖАЛОВАТЬ </a:t>
            </a:r>
            <a:endParaRPr lang="ru-RU" sz="9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857497"/>
            <a:ext cx="850112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игру</a:t>
            </a:r>
          </a:p>
          <a:p>
            <a:pPr algn="ctr"/>
            <a:r>
              <a:rPr lang="ru-RU" sz="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«Самые умные»!</a:t>
            </a:r>
            <a:endParaRPr lang="ru-RU" sz="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58204" cy="64294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>Поставь ударение в словах: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928802"/>
            <a:ext cx="7500990" cy="3786214"/>
          </a:xfrm>
        </p:spPr>
        <p:txBody>
          <a:bodyPr>
            <a:noAutofit/>
          </a:bodyPr>
          <a:lstStyle/>
          <a:p>
            <a:pPr marL="0" indent="447675" algn="just">
              <a:spcBef>
                <a:spcPts val="0"/>
              </a:spcBef>
              <a:buNone/>
            </a:pPr>
            <a:r>
              <a:rPr lang="ru-RU" sz="3600" dirty="0" smtClean="0"/>
              <a:t>Баловать, звонит, каталог, квартал, километр, красивее, намерение, начала, ненависть, облегчить, медикаменты, простыня, свекла, средства, статуя, столяр, углубить, хозяева, черпать, щавель.</a:t>
            </a:r>
            <a:endParaRPr lang="en-US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85728"/>
            <a:ext cx="6072230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ПЕРВЫЙ ТУР</a:t>
            </a:r>
            <a:endParaRPr lang="ru-RU" sz="5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58204" cy="64294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/>
              <a:t>Проверь себя: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928802"/>
            <a:ext cx="7358114" cy="3786214"/>
          </a:xfrm>
        </p:spPr>
        <p:txBody>
          <a:bodyPr>
            <a:noAutofit/>
          </a:bodyPr>
          <a:lstStyle/>
          <a:p>
            <a:pPr marL="0" indent="447675" algn="ctr">
              <a:spcBef>
                <a:spcPts val="0"/>
              </a:spcBef>
              <a:buNone/>
            </a:pPr>
            <a:r>
              <a:rPr lang="ru-RU" sz="3500" dirty="0" err="1" smtClean="0"/>
              <a:t>Балова′ть</a:t>
            </a:r>
            <a:r>
              <a:rPr lang="ru-RU" sz="3500" dirty="0" smtClean="0"/>
              <a:t>, </a:t>
            </a:r>
            <a:r>
              <a:rPr lang="ru-RU" sz="3500" dirty="0" err="1" smtClean="0"/>
              <a:t>звони′т</a:t>
            </a:r>
            <a:r>
              <a:rPr lang="ru-RU" sz="3500" dirty="0" smtClean="0"/>
              <a:t>, </a:t>
            </a:r>
            <a:r>
              <a:rPr lang="ru-RU" sz="3500" dirty="0" err="1" smtClean="0"/>
              <a:t>катало′г</a:t>
            </a:r>
            <a:r>
              <a:rPr lang="ru-RU" sz="3500" dirty="0" smtClean="0"/>
              <a:t>, </a:t>
            </a:r>
            <a:r>
              <a:rPr lang="ru-RU" sz="3500" dirty="0" err="1" smtClean="0"/>
              <a:t>кварта′л</a:t>
            </a:r>
            <a:r>
              <a:rPr lang="ru-RU" sz="3500" dirty="0" smtClean="0"/>
              <a:t>, </a:t>
            </a:r>
            <a:r>
              <a:rPr lang="ru-RU" sz="3500" dirty="0" err="1" smtClean="0"/>
              <a:t>киломе′тр</a:t>
            </a:r>
            <a:r>
              <a:rPr lang="ru-RU" sz="3500" dirty="0" smtClean="0"/>
              <a:t>, </a:t>
            </a:r>
            <a:r>
              <a:rPr lang="ru-RU" sz="3500" dirty="0" err="1" smtClean="0"/>
              <a:t>краси′вее</a:t>
            </a:r>
            <a:r>
              <a:rPr lang="ru-RU" sz="3500" dirty="0" smtClean="0"/>
              <a:t>, </a:t>
            </a:r>
            <a:r>
              <a:rPr lang="ru-RU" sz="3500" dirty="0" err="1" smtClean="0"/>
              <a:t>наме′рение</a:t>
            </a:r>
            <a:r>
              <a:rPr lang="ru-RU" sz="3500" dirty="0" smtClean="0"/>
              <a:t>, начала′, </a:t>
            </a:r>
            <a:r>
              <a:rPr lang="ru-RU" sz="3500" dirty="0" err="1" smtClean="0"/>
              <a:t>не′нависть</a:t>
            </a:r>
            <a:r>
              <a:rPr lang="ru-RU" sz="3500" dirty="0" smtClean="0"/>
              <a:t>, </a:t>
            </a:r>
            <a:r>
              <a:rPr lang="ru-RU" sz="3500" dirty="0" err="1" smtClean="0"/>
              <a:t>облегчи′ть</a:t>
            </a:r>
            <a:r>
              <a:rPr lang="ru-RU" sz="3500" dirty="0" smtClean="0"/>
              <a:t>, </a:t>
            </a:r>
            <a:r>
              <a:rPr lang="ru-RU" sz="3500" dirty="0" err="1" smtClean="0"/>
              <a:t>медикаме′нты</a:t>
            </a:r>
            <a:r>
              <a:rPr lang="ru-RU" sz="3500" dirty="0" smtClean="0"/>
              <a:t>, простыня′, свёкла, </a:t>
            </a:r>
            <a:r>
              <a:rPr lang="ru-RU" sz="3500" dirty="0" err="1" smtClean="0"/>
              <a:t>сре′дства</a:t>
            </a:r>
            <a:r>
              <a:rPr lang="ru-RU" sz="3500" dirty="0" smtClean="0"/>
              <a:t>, </a:t>
            </a:r>
            <a:r>
              <a:rPr lang="ru-RU" sz="3500" dirty="0" err="1" smtClean="0"/>
              <a:t>ста′туя</a:t>
            </a:r>
            <a:r>
              <a:rPr lang="ru-RU" sz="3500" dirty="0" smtClean="0"/>
              <a:t>, </a:t>
            </a:r>
            <a:r>
              <a:rPr lang="ru-RU" sz="3500" dirty="0" err="1" smtClean="0"/>
              <a:t>столя′р</a:t>
            </a:r>
            <a:r>
              <a:rPr lang="ru-RU" sz="3500" dirty="0" smtClean="0"/>
              <a:t>, </a:t>
            </a:r>
            <a:r>
              <a:rPr lang="ru-RU" sz="3500" dirty="0" err="1" smtClean="0"/>
              <a:t>углуби′ть</a:t>
            </a:r>
            <a:r>
              <a:rPr lang="ru-RU" sz="3500" dirty="0" smtClean="0"/>
              <a:t>, </a:t>
            </a:r>
            <a:r>
              <a:rPr lang="ru-RU" sz="3500" dirty="0" err="1" smtClean="0"/>
              <a:t>хозя′ева</a:t>
            </a:r>
            <a:r>
              <a:rPr lang="ru-RU" sz="3500" dirty="0" smtClean="0"/>
              <a:t>, </a:t>
            </a:r>
            <a:r>
              <a:rPr lang="ru-RU" sz="3500" dirty="0" err="1" smtClean="0"/>
              <a:t>че′рпать</a:t>
            </a:r>
            <a:r>
              <a:rPr lang="ru-RU" sz="3500" dirty="0" smtClean="0"/>
              <a:t>, </a:t>
            </a:r>
            <a:r>
              <a:rPr lang="ru-RU" sz="3500" dirty="0" err="1" smtClean="0"/>
              <a:t>щаве′ль</a:t>
            </a:r>
            <a:r>
              <a:rPr lang="ru-RU" sz="3500" dirty="0" smtClean="0"/>
              <a:t>.</a:t>
            </a:r>
            <a:endParaRPr lang="en-US" sz="3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85728"/>
            <a:ext cx="6072230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ПЕРВЫЙ ТУР</a:t>
            </a:r>
            <a:endParaRPr lang="ru-RU" sz="5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000100" cy="4286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42910" y="1071546"/>
            <a:ext cx="4714908" cy="4637106"/>
          </a:xfrm>
        </p:spPr>
        <p:txBody>
          <a:bodyPr>
            <a:noAutofit/>
          </a:bodyPr>
          <a:lstStyle/>
          <a:p>
            <a:pPr algn="just"/>
            <a:r>
              <a:rPr lang="ru-RU" sz="2200" b="1" i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Буква Ё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самая молодая в русском алфавите. Её придумала в 1783 году Екатерина Дашкова, сподвижница Екатерины II, княгиня и руководительница Императорской Российской Академии. На академическом заседании Екатерина Романовна спросила у Державина, Фонвизина, Княжнина и прочих присутствовавших, правомерно ли писать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iолка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и не разумнее ли заменить диграф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iо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на одну литеру «ё».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9"/>
            <a:ext cx="57864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Второй тур</a:t>
            </a:r>
          </a:p>
          <a:p>
            <a:pPr algn="ctr"/>
            <a:r>
              <a:rPr lang="ru-RU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 любознательных</a:t>
            </a:r>
            <a:endParaRPr lang="ru-RU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500042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9153">
            <a:off x="5955116" y="3722132"/>
            <a:ext cx="2368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86856">
            <a:off x="522513" y="1114739"/>
            <a:ext cx="235510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07154">
            <a:off x="2560777" y="3535535"/>
            <a:ext cx="266999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 rot="182540">
            <a:off x="5999229" y="3364280"/>
            <a:ext cx="2643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Екатерина Дашкова</a:t>
            </a:r>
            <a:endParaRPr lang="ru-RU" sz="2000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367351">
            <a:off x="6070857" y="6097281"/>
            <a:ext cx="186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Екатерина </a:t>
            </a:r>
            <a:r>
              <a:rPr lang="en-US" b="1" i="1" dirty="0" smtClean="0">
                <a:solidFill>
                  <a:schemeClr val="bg1"/>
                </a:solidFill>
                <a:cs typeface="Times New Roman" pitchFamily="18" charset="0"/>
              </a:rPr>
              <a:t>II</a:t>
            </a:r>
            <a:endParaRPr lang="ru-RU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905808">
            <a:off x="803837" y="3428493"/>
            <a:ext cx="217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Г.Р. Державин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571501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Д.И. Фонвизин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785794"/>
            <a:ext cx="5072098" cy="5411807"/>
          </a:xfrm>
        </p:spPr>
        <p:txBody>
          <a:bodyPr>
            <a:noAutofit/>
          </a:bodyPr>
          <a:lstStyle/>
          <a:p>
            <a:pPr marL="0" indent="54292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печати Ё появилась впервые в 1795 году в стихах Ивана Дмитриева, а следом, в 1796-м, в стихотворениях Николая Карамзина (в слове «слёзы).</a:t>
            </a:r>
          </a:p>
          <a:p>
            <a:pPr marL="0" indent="542925" algn="just">
              <a:buNone/>
            </a:pP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советской России обязательное употребление буквы «ё» в школьной практике было введено 24 декабря 1942 года приказом народного комиссара просвещения РСФСР.  Между прочим, этого приказа никто никогда не отменял. Необязательность употребления «ё» ведёт к ошибочным прочтениям и невозможности восстановить смысл слова без подробного контекста.</a:t>
            </a:r>
          </a:p>
          <a:p>
            <a:pPr marL="0" indent="54292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Читаем, например в романе «Петр Первый» А.К. Толстого: «При этаком-то государе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передохнем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 Имелось в виду – 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передохнём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Чувствуется разница?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42852"/>
            <a:ext cx="6286512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 любознательных</a:t>
            </a:r>
            <a:endParaRPr lang="ru-RU" sz="4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28868"/>
            <a:ext cx="2428892" cy="317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89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42908" y="285728"/>
            <a:ext cx="2473931" cy="49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2000" b="1" i="1" dirty="0" smtClean="0">
                <a:solidFill>
                  <a:schemeClr val="bg1"/>
                </a:solidFill>
              </a:rPr>
              <a:t>Памятник </a:t>
            </a:r>
          </a:p>
          <a:p>
            <a:pPr algn="ctr">
              <a:lnSpc>
                <a:spcPts val="1500"/>
              </a:lnSpc>
            </a:pPr>
            <a:r>
              <a:rPr lang="ru-RU" sz="2000" b="1" i="1" dirty="0" smtClean="0">
                <a:solidFill>
                  <a:schemeClr val="bg1"/>
                </a:solidFill>
              </a:rPr>
              <a:t>букве ё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5072074"/>
            <a:ext cx="2315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Николай Карамзин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pPr algn="l">
              <a:lnSpc>
                <a:spcPts val="3000"/>
              </a:lnSpc>
            </a:pPr>
            <a:r>
              <a:rPr lang="ru-RU" sz="2500" b="1" i="1" dirty="0" smtClean="0">
                <a:solidFill>
                  <a:srgbClr val="CC00CC"/>
                </a:solidFill>
              </a:rPr>
              <a:t>Третий тур:               </a:t>
            </a:r>
            <a:r>
              <a:rPr lang="ru-RU" sz="3100" b="1" dirty="0" smtClean="0">
                <a:solidFill>
                  <a:srgbClr val="990099"/>
                </a:solidFill>
                <a:hlinkClick r:id="rId2" action="ppaction://hlinkfile"/>
              </a:rPr>
              <a:t>«Перевёртыши»</a:t>
            </a:r>
            <a:endParaRPr lang="ru-RU" sz="3100" b="1" dirty="0">
              <a:solidFill>
                <a:srgbClr val="99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071546"/>
            <a:ext cx="6500858" cy="5054617"/>
          </a:xfrm>
        </p:spPr>
        <p:txBody>
          <a:bodyPr>
            <a:noAutofit/>
          </a:bodyPr>
          <a:lstStyle/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/>
              <a:t>Уйти от новой стиральной машины. – </a:t>
            </a:r>
          </a:p>
          <a:p>
            <a:pPr lvl="0" indent="19050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Остаться у разбитого корыта.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/>
              <a:t>От смелости затылок мал.  -  </a:t>
            </a:r>
          </a:p>
          <a:p>
            <a:pPr lvl="0" indent="19050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У страха глаза велики.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/>
              <a:t>Чужие ботинки дальше от ног. – </a:t>
            </a:r>
          </a:p>
          <a:p>
            <a:pPr lvl="0" indent="19050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Своя рубашка ближе к телу.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/>
              <a:t>Курица кабану подружка.  - </a:t>
            </a:r>
          </a:p>
          <a:p>
            <a:pPr lvl="0" indent="19050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Гусь свинье не товарищ.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ru-RU" sz="2400" b="1" dirty="0" smtClean="0"/>
              <a:t>Борщ сметаной поправишь. – </a:t>
            </a:r>
          </a:p>
          <a:p>
            <a:pPr lvl="0" indent="19050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Кашу маслом не испортишь.</a:t>
            </a:r>
          </a:p>
          <a:p>
            <a:pPr lvl="0">
              <a:lnSpc>
                <a:spcPts val="2600"/>
              </a:lnSpc>
              <a:spcBef>
                <a:spcPts val="0"/>
              </a:spcBef>
            </a:pPr>
            <a:r>
              <a:rPr lang="ru-RU" sz="2400" b="1" dirty="0" smtClean="0"/>
              <a:t>Собак не страшиться — по городу гулять.  - </a:t>
            </a:r>
          </a:p>
          <a:p>
            <a:pPr marL="361950" lvl="0" indent="-36195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      Волков бояться — в лес не ходить.</a:t>
            </a:r>
          </a:p>
          <a:p>
            <a:pPr lvl="0">
              <a:lnSpc>
                <a:spcPts val="2600"/>
              </a:lnSpc>
              <a:spcBef>
                <a:spcPts val="0"/>
              </a:spcBef>
            </a:pPr>
            <a:r>
              <a:rPr lang="ru-RU" sz="2400" b="1" dirty="0" smtClean="0"/>
              <a:t>Это плохо, если плохо начинается.  - </a:t>
            </a:r>
          </a:p>
          <a:p>
            <a:pPr lvl="0">
              <a:lnSpc>
                <a:spcPts val="26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C0000"/>
                </a:solidFill>
              </a:rPr>
              <a:t>     Все хорошо, что хорошо кончается.</a:t>
            </a:r>
          </a:p>
          <a:p>
            <a:pPr marL="361950" lvl="0" indent="-361950">
              <a:lnSpc>
                <a:spcPts val="26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rgbClr val="CC0000"/>
              </a:solidFill>
            </a:endParaRP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endParaRPr lang="ru-RU" sz="2200" dirty="0"/>
          </a:p>
        </p:txBody>
      </p:sp>
      <p:sp>
        <p:nvSpPr>
          <p:cNvPr id="4" name="TextBox 3">
            <a:hlinkClick r:id="rId2" action="ppaction://hlinkfile"/>
          </p:cNvPr>
          <p:cNvSpPr txBox="1"/>
          <p:nvPr/>
        </p:nvSpPr>
        <p:spPr>
          <a:xfrm>
            <a:off x="4857752" y="585789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C614C-32F0-4E99-98B1-0567D4414F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3BDFD5-AF7D-47DD-944F-0A9E24D59CF6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865</TotalTime>
  <Words>809</Words>
  <Application>Microsoft Office PowerPoint</Application>
  <PresentationFormat>Экран (4:3)</PresentationFormat>
  <Paragraphs>114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TS101908700</vt:lpstr>
      <vt:lpstr>Интеллектуальная игра по русскому языку   «Самые умные» </vt:lpstr>
      <vt:lpstr>ЦЕЛИ ИГРЫ:</vt:lpstr>
      <vt:lpstr>Слайд 3</vt:lpstr>
      <vt:lpstr>Слайд 4</vt:lpstr>
      <vt:lpstr>Поставь ударение в словах:</vt:lpstr>
      <vt:lpstr>Проверь себя:</vt:lpstr>
      <vt:lpstr> </vt:lpstr>
      <vt:lpstr>Слайд 8</vt:lpstr>
      <vt:lpstr>Третий тур:               «Перевёртыши»</vt:lpstr>
      <vt:lpstr>Четвёртый тур:                                              «Неиспорченный телефон»</vt:lpstr>
      <vt:lpstr>Пятый тур:                              «Покажи предложение»</vt:lpstr>
      <vt:lpstr>Слайд 12</vt:lpstr>
      <vt:lpstr>Слайд 13</vt:lpstr>
      <vt:lpstr>Шестой тур           Раскройте смысл выражений:</vt:lpstr>
      <vt:lpstr>Седьмой тур  Конкурс капитанов</vt:lpstr>
      <vt:lpstr>Девятый тур</vt:lpstr>
      <vt:lpstr>Для любознательных </vt:lpstr>
      <vt:lpstr>Слайд 18</vt:lpstr>
      <vt:lpstr>Слайд 19</vt:lpstr>
      <vt:lpstr>Слайд 20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 русскому языку «Самый умный»</dc:title>
  <dc:creator>Admin</dc:creator>
  <cp:lastModifiedBy>1</cp:lastModifiedBy>
  <cp:revision>82</cp:revision>
  <dcterms:created xsi:type="dcterms:W3CDTF">2011-01-21T16:11:45Z</dcterms:created>
  <dcterms:modified xsi:type="dcterms:W3CDTF">2016-05-13T05:27:04Z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