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5" r:id="rId14"/>
    <p:sldId id="276" r:id="rId15"/>
    <p:sldId id="266" r:id="rId16"/>
    <p:sldId id="277" r:id="rId17"/>
    <p:sldId id="278" r:id="rId18"/>
    <p:sldId id="267" r:id="rId19"/>
    <p:sldId id="268" r:id="rId20"/>
    <p:sldId id="269" r:id="rId21"/>
    <p:sldId id="270" r:id="rId22"/>
    <p:sldId id="282" r:id="rId23"/>
    <p:sldId id="271" r:id="rId24"/>
    <p:sldId id="272" r:id="rId25"/>
    <p:sldId id="273" r:id="rId26"/>
    <p:sldId id="274" r:id="rId27"/>
    <p:sldId id="281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819400"/>
            <a:ext cx="6343672" cy="1323980"/>
          </a:xfr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Сегодня наша область – не только промышленный, но и культурный, крупнейший научный, образовательный центр России.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50000"/>
            </a:schemeClr>
          </a:solidFill>
          <a:ln>
            <a:solidFill>
              <a:schemeClr val="accent3"/>
            </a:solidFill>
          </a:ln>
        </p:spPr>
        <p:txBody>
          <a:bodyPr/>
          <a:lstStyle/>
          <a:p>
            <a:r>
              <a:rPr lang="ru-RU" dirty="0" smtClean="0"/>
              <a:t>Свердловская область.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Территория: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Свердловская область расположена на стыке двух частей света –Европы и Азии</a:t>
            </a:r>
            <a:r>
              <a:rPr lang="ru-RU" b="1" dirty="0" smtClean="0"/>
              <a:t>. 79% </a:t>
            </a:r>
            <a:r>
              <a:rPr lang="ru-RU" dirty="0" smtClean="0"/>
              <a:t>находится в Азии, </a:t>
            </a:r>
            <a:r>
              <a:rPr lang="ru-RU" b="1" dirty="0" smtClean="0"/>
              <a:t>21% </a:t>
            </a:r>
            <a:r>
              <a:rPr lang="ru-RU" dirty="0" smtClean="0"/>
              <a:t>- в Европе.</a:t>
            </a:r>
          </a:p>
          <a:p>
            <a:r>
              <a:rPr lang="ru-RU" dirty="0" smtClean="0"/>
              <a:t>Протяженность области: с севера на юг – </a:t>
            </a:r>
            <a:r>
              <a:rPr lang="ru-RU" b="1" dirty="0" smtClean="0"/>
              <a:t>660 км.; </a:t>
            </a:r>
            <a:r>
              <a:rPr lang="ru-RU" dirty="0" smtClean="0"/>
              <a:t>с запада на восток – около </a:t>
            </a:r>
            <a:r>
              <a:rPr lang="ru-RU" b="1" dirty="0" smtClean="0"/>
              <a:t>560 км. </a:t>
            </a:r>
            <a:r>
              <a:rPr lang="ru-RU" dirty="0" smtClean="0"/>
              <a:t>Протяженность границ – </a:t>
            </a:r>
            <a:r>
              <a:rPr lang="ru-RU" b="1" dirty="0" smtClean="0"/>
              <a:t>2880 км.</a:t>
            </a:r>
          </a:p>
          <a:p>
            <a:r>
              <a:rPr lang="ru-RU" dirty="0" smtClean="0"/>
              <a:t>Наши соседи: на севере – Республика Коми и Ханты – Мансийский автономный округ; на западе – Пермский край; на востоке – Тюменская область; на юге – Курганская, Челябинская области, а также Республика Башкортостан.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Площадь и ее подразделения: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Площадь области – </a:t>
            </a:r>
            <a:r>
              <a:rPr lang="ru-RU" b="1" dirty="0" smtClean="0"/>
              <a:t>194 307 кв. км. </a:t>
            </a:r>
            <a:r>
              <a:rPr lang="ru-RU" dirty="0" smtClean="0"/>
              <a:t>Это 1,14% от площади всей России.</a:t>
            </a:r>
          </a:p>
          <a:p>
            <a:r>
              <a:rPr lang="ru-RU" dirty="0" smtClean="0"/>
              <a:t>По площади область занимает </a:t>
            </a:r>
            <a:r>
              <a:rPr lang="ru-RU" b="1" dirty="0" smtClean="0"/>
              <a:t>17-е место </a:t>
            </a:r>
            <a:r>
              <a:rPr lang="ru-RU" dirty="0" smtClean="0"/>
              <a:t>в списке субъектов РФ.</a:t>
            </a:r>
          </a:p>
          <a:p>
            <a:r>
              <a:rPr lang="ru-RU" dirty="0" smtClean="0"/>
              <a:t>Такую площадь примерно имеет Сенегал.</a:t>
            </a:r>
          </a:p>
          <a:p>
            <a:r>
              <a:rPr lang="ru-RU" dirty="0" smtClean="0"/>
              <a:t>Область делится на </a:t>
            </a:r>
            <a:r>
              <a:rPr lang="ru-RU" b="1" dirty="0" smtClean="0"/>
              <a:t>94</a:t>
            </a:r>
            <a:r>
              <a:rPr lang="ru-RU" dirty="0" smtClean="0"/>
              <a:t> муниципальных образования: </a:t>
            </a:r>
            <a:r>
              <a:rPr lang="ru-RU" b="1" dirty="0" smtClean="0"/>
              <a:t>68</a:t>
            </a:r>
            <a:r>
              <a:rPr lang="ru-RU" dirty="0" smtClean="0"/>
              <a:t> городских округов, </a:t>
            </a:r>
            <a:r>
              <a:rPr lang="ru-RU" b="1" dirty="0" smtClean="0"/>
              <a:t>5</a:t>
            </a:r>
            <a:r>
              <a:rPr lang="ru-RU" dirty="0" smtClean="0"/>
              <a:t> муниципальных районов,</a:t>
            </a:r>
            <a:r>
              <a:rPr lang="ru-RU" b="1" dirty="0" smtClean="0"/>
              <a:t> 16 </a:t>
            </a:r>
            <a:r>
              <a:rPr lang="ru-RU" dirty="0" smtClean="0"/>
              <a:t>сельских и </a:t>
            </a:r>
            <a:r>
              <a:rPr lang="ru-RU" b="1" dirty="0" smtClean="0"/>
              <a:t>5 </a:t>
            </a:r>
            <a:r>
              <a:rPr lang="ru-RU" dirty="0" smtClean="0"/>
              <a:t>городских поселений.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Население: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Население области – </a:t>
            </a:r>
            <a:r>
              <a:rPr lang="ru-RU" b="1" dirty="0" smtClean="0"/>
              <a:t>4 315 830 </a:t>
            </a:r>
            <a:r>
              <a:rPr lang="ru-RU" dirty="0" smtClean="0"/>
              <a:t>человек. Это 3% от населения страны.</a:t>
            </a:r>
          </a:p>
          <a:p>
            <a:r>
              <a:rPr lang="ru-RU" dirty="0" smtClean="0"/>
              <a:t>По численности населения занимает </a:t>
            </a:r>
            <a:r>
              <a:rPr lang="ru-RU" b="1" dirty="0" smtClean="0"/>
              <a:t>5-е место </a:t>
            </a:r>
            <a:r>
              <a:rPr lang="ru-RU" dirty="0" smtClean="0"/>
              <a:t>в списке субъектов РФ ( после Москвы, Московской области, Краснодарского края и Санкт – Петербурга).</a:t>
            </a:r>
          </a:p>
          <a:p>
            <a:r>
              <a:rPr lang="ru-RU" dirty="0" smtClean="0"/>
              <a:t>Сельское население области – </a:t>
            </a:r>
            <a:r>
              <a:rPr lang="ru-RU" b="1" dirty="0" smtClean="0"/>
              <a:t>687 380 </a:t>
            </a:r>
            <a:r>
              <a:rPr lang="ru-RU" dirty="0" smtClean="0"/>
              <a:t>человек  (16%).</a:t>
            </a:r>
          </a:p>
          <a:p>
            <a:r>
              <a:rPr lang="ru-RU" dirty="0" smtClean="0"/>
              <a:t>В Екатеринбурге проживает </a:t>
            </a:r>
            <a:r>
              <a:rPr lang="ru-RU" b="1" dirty="0" smtClean="0"/>
              <a:t>1 349 772 </a:t>
            </a:r>
            <a:r>
              <a:rPr lang="ru-RU" dirty="0" smtClean="0"/>
              <a:t>человека.  В Нижнем Тагиле – </a:t>
            </a:r>
            <a:r>
              <a:rPr lang="ru-RU" b="1" dirty="0" smtClean="0"/>
              <a:t>361 811 </a:t>
            </a:r>
            <a:r>
              <a:rPr lang="ru-RU" dirty="0" smtClean="0"/>
              <a:t>человек.</a:t>
            </a:r>
          </a:p>
          <a:p>
            <a:r>
              <a:rPr lang="ru-RU" dirty="0" smtClean="0"/>
              <a:t>Плотность населения – </a:t>
            </a:r>
            <a:r>
              <a:rPr lang="ru-RU" b="1" dirty="0" smtClean="0"/>
              <a:t>22</a:t>
            </a:r>
            <a:r>
              <a:rPr lang="ru-RU" dirty="0" smtClean="0"/>
              <a:t> человека на 1 кв. км.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478994" cy="987552"/>
          </a:xfr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Как изменилось народонаселение за последние два года?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Естественный прирост населения на Среднем Урале не отмечали  более 20 лет, с 1991 года.</a:t>
            </a:r>
          </a:p>
          <a:p>
            <a:r>
              <a:rPr lang="ru-RU" dirty="0" smtClean="0"/>
              <a:t>В </a:t>
            </a:r>
            <a:r>
              <a:rPr lang="ru-RU" b="1" dirty="0" smtClean="0"/>
              <a:t>2013</a:t>
            </a:r>
            <a:r>
              <a:rPr lang="ru-RU" dirty="0" smtClean="0"/>
              <a:t> году регион впервые за эти годы преодолел так называемый « русский крест»- рождаемость наконец превысила смертность.</a:t>
            </a:r>
          </a:p>
          <a:p>
            <a:r>
              <a:rPr lang="ru-RU" dirty="0" smtClean="0"/>
              <a:t>Рождаемость начала расти с начала 2000 года.</a:t>
            </a:r>
          </a:p>
          <a:p>
            <a:r>
              <a:rPr lang="ru-RU" dirty="0" smtClean="0"/>
              <a:t>В 2013 году    родилось - 61 649, умерло - 60 155 человек. Прирост составил </a:t>
            </a:r>
            <a:r>
              <a:rPr lang="ru-RU" b="1" dirty="0" smtClean="0"/>
              <a:t>1 494 </a:t>
            </a:r>
            <a:r>
              <a:rPr lang="ru-RU" dirty="0" smtClean="0"/>
              <a:t>человека.</a:t>
            </a:r>
          </a:p>
          <a:p>
            <a:r>
              <a:rPr lang="ru-RU" dirty="0" smtClean="0"/>
              <a:t>Рождаемость увеличилась за счет появления на свет вторых и последующих детей у 30 – 45- летних женщин.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Браки и разводы: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Свердловчане стали чаще жениться или разводиться?</a:t>
            </a:r>
          </a:p>
          <a:p>
            <a:r>
              <a:rPr lang="ru-RU" b="1" dirty="0" smtClean="0"/>
              <a:t>2011 год: </a:t>
            </a:r>
            <a:r>
              <a:rPr lang="ru-RU" dirty="0" smtClean="0"/>
              <a:t>браки -42 484, разводы -21 713.</a:t>
            </a:r>
          </a:p>
          <a:p>
            <a:r>
              <a:rPr lang="ru-RU" b="1" i="1" dirty="0" smtClean="0"/>
              <a:t>2012 год</a:t>
            </a:r>
            <a:r>
              <a:rPr lang="ru-RU" dirty="0" smtClean="0"/>
              <a:t>: браки – 39 343, разводы -21 158.</a:t>
            </a:r>
          </a:p>
          <a:p>
            <a:r>
              <a:rPr lang="ru-RU" b="1" dirty="0" smtClean="0"/>
              <a:t>2013 год: </a:t>
            </a:r>
            <a:r>
              <a:rPr lang="ru-RU" dirty="0" smtClean="0"/>
              <a:t>браки – 39 869, разводы – 22 499.</a:t>
            </a:r>
          </a:p>
          <a:p>
            <a:r>
              <a:rPr lang="ru-RU" dirty="0" smtClean="0"/>
              <a:t>В 2012 году количество браков резко снизилось, это обычное правило для високосного года. В 2013 году брак зарегистрировало на </a:t>
            </a:r>
            <a:r>
              <a:rPr lang="ru-RU" b="1" dirty="0" smtClean="0"/>
              <a:t>526 </a:t>
            </a:r>
            <a:r>
              <a:rPr lang="ru-RU" dirty="0" smtClean="0"/>
              <a:t>человек больше.</a:t>
            </a:r>
          </a:p>
          <a:p>
            <a:r>
              <a:rPr lang="ru-RU" dirty="0" smtClean="0"/>
              <a:t>Количество разводов растет. В 2013 году их было на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1 341 </a:t>
            </a:r>
            <a:r>
              <a:rPr lang="ru-RU" dirty="0" smtClean="0"/>
              <a:t>больше, чем в 2012.</a:t>
            </a:r>
          </a:p>
          <a:p>
            <a:pPr>
              <a:buNone/>
            </a:pPr>
            <a:r>
              <a:rPr lang="ru-RU" dirty="0" smtClean="0"/>
              <a:t>Повторных браков почти в два раза меньше, чем заключенных впервые. В брак вступают в основном в возрасте </a:t>
            </a:r>
            <a:r>
              <a:rPr lang="ru-RU" b="1" dirty="0" smtClean="0"/>
              <a:t>25 -34 </a:t>
            </a:r>
            <a:r>
              <a:rPr lang="ru-RU" dirty="0" smtClean="0"/>
              <a:t>лет, а разводятся – в возрасте </a:t>
            </a:r>
            <a:r>
              <a:rPr lang="ru-RU" b="1" dirty="0" smtClean="0"/>
              <a:t>25- 39 </a:t>
            </a:r>
            <a:r>
              <a:rPr lang="ru-RU" dirty="0" smtClean="0"/>
              <a:t>лет.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Национальный состав: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Русские – 3 684 873 ( 85,7%),</a:t>
            </a:r>
          </a:p>
          <a:p>
            <a:r>
              <a:rPr lang="ru-RU" dirty="0" smtClean="0"/>
              <a:t>Татары – 143 809 ( 3,3%).</a:t>
            </a:r>
          </a:p>
          <a:p>
            <a:r>
              <a:rPr lang="ru-RU" dirty="0" smtClean="0"/>
              <a:t>Украинцы – 35 565 ( 0,8%).</a:t>
            </a:r>
          </a:p>
          <a:p>
            <a:r>
              <a:rPr lang="ru-RU" dirty="0" smtClean="0"/>
              <a:t>Башкиры – 31 183 ( 0,7%).</a:t>
            </a:r>
          </a:p>
          <a:p>
            <a:r>
              <a:rPr lang="ru-RU" dirty="0" smtClean="0"/>
              <a:t>Марийцы – 23 801 ( 0,5%).</a:t>
            </a:r>
          </a:p>
          <a:p>
            <a:r>
              <a:rPr lang="ru-RU" dirty="0" smtClean="0"/>
              <a:t>Немцы – 14 914 ( 0,35%).</a:t>
            </a:r>
          </a:p>
          <a:p>
            <a:r>
              <a:rPr lang="ru-RU" dirty="0" smtClean="0"/>
              <a:t>Азербайджанцы -14 215 ( 0,33%).</a:t>
            </a:r>
          </a:p>
          <a:p>
            <a:r>
              <a:rPr lang="ru-RU" dirty="0" smtClean="0"/>
              <a:t>Удмурты – 13 789 ( 0,32%).</a:t>
            </a:r>
          </a:p>
          <a:p>
            <a:r>
              <a:rPr lang="ru-RU" dirty="0" smtClean="0"/>
              <a:t>Белорусы – 11 670 ( 0,27%).</a:t>
            </a:r>
          </a:p>
          <a:p>
            <a:r>
              <a:rPr lang="ru-RU" dirty="0" smtClean="0"/>
              <a:t>Армяне – 11 591 ( 0,27%).</a:t>
            </a:r>
          </a:p>
          <a:p>
            <a:r>
              <a:rPr lang="ru-RU" dirty="0" smtClean="0"/>
              <a:t>Таджики – 11 138 ( 0,26%).</a:t>
            </a:r>
          </a:p>
          <a:p>
            <a:r>
              <a:rPr lang="ru-RU" dirty="0" smtClean="0"/>
              <a:t>В области проживают представители </a:t>
            </a:r>
            <a:r>
              <a:rPr lang="ru-RU" b="1" dirty="0" smtClean="0"/>
              <a:t>160</a:t>
            </a:r>
            <a:r>
              <a:rPr lang="ru-RU" dirty="0" smtClean="0"/>
              <a:t> национальностей.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Мигранты в Свердловской области: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Узбекистан -113 992 человека.</a:t>
            </a:r>
          </a:p>
          <a:p>
            <a:r>
              <a:rPr lang="ru-RU" dirty="0" smtClean="0"/>
              <a:t>Таджикистан – 109 662 человека.</a:t>
            </a:r>
          </a:p>
          <a:p>
            <a:r>
              <a:rPr lang="ru-RU" dirty="0" smtClean="0"/>
              <a:t>Кыргызстан – 53 987 человек.</a:t>
            </a:r>
          </a:p>
          <a:p>
            <a:r>
              <a:rPr lang="ru-RU" dirty="0" smtClean="0"/>
              <a:t>Казахстан – 16 478 человек.</a:t>
            </a:r>
          </a:p>
          <a:p>
            <a:r>
              <a:rPr lang="ru-RU" dirty="0" smtClean="0"/>
              <a:t>Азербайджан -14 751 человек.</a:t>
            </a:r>
          </a:p>
          <a:p>
            <a:r>
              <a:rPr lang="ru-RU" dirty="0" smtClean="0"/>
              <a:t>КНР – 11 878 человек.</a:t>
            </a:r>
          </a:p>
          <a:p>
            <a:r>
              <a:rPr lang="ru-RU" dirty="0" smtClean="0"/>
              <a:t>Армения – 11 235 человек.</a:t>
            </a:r>
          </a:p>
          <a:p>
            <a:r>
              <a:rPr lang="ru-RU" b="1" dirty="0" smtClean="0"/>
              <a:t>90% </a:t>
            </a:r>
            <a:r>
              <a:rPr lang="ru-RU" dirty="0" smtClean="0"/>
              <a:t>мигрантов – это граждане</a:t>
            </a:r>
            <a:r>
              <a:rPr lang="ru-RU" b="1" dirty="0" smtClean="0"/>
              <a:t> семи </a:t>
            </a:r>
            <a:r>
              <a:rPr lang="ru-RU" dirty="0" smtClean="0"/>
              <a:t>стран.</a:t>
            </a:r>
          </a:p>
          <a:p>
            <a:r>
              <a:rPr lang="ru-RU" dirty="0" smtClean="0"/>
              <a:t>Общее число мигрантов достигает  около </a:t>
            </a:r>
            <a:r>
              <a:rPr lang="ru-RU" b="1" dirty="0" smtClean="0"/>
              <a:t>500 000 </a:t>
            </a:r>
            <a:r>
              <a:rPr lang="ru-RU" dirty="0" smtClean="0"/>
              <a:t>человек.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Сферы применения иностранной силы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27048"/>
            <a:ext cx="8377076" cy="3973654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Строительство – 28,3%.</a:t>
            </a:r>
          </a:p>
          <a:p>
            <a:r>
              <a:rPr lang="ru-RU" dirty="0" smtClean="0"/>
              <a:t>Оптовая и розничная торговля – 21%.</a:t>
            </a:r>
          </a:p>
          <a:p>
            <a:r>
              <a:rPr lang="ru-RU" dirty="0" smtClean="0"/>
              <a:t>Обрабатывающие производства -20,1%.</a:t>
            </a:r>
          </a:p>
          <a:p>
            <a:r>
              <a:rPr lang="ru-RU" dirty="0" smtClean="0"/>
              <a:t>Операции с недвижимостью – 8,7%.</a:t>
            </a:r>
          </a:p>
          <a:p>
            <a:r>
              <a:rPr lang="ru-RU" dirty="0" smtClean="0"/>
              <a:t>Транспорт и связь -8,7%.</a:t>
            </a:r>
          </a:p>
          <a:p>
            <a:r>
              <a:rPr lang="ru-RU" dirty="0" smtClean="0"/>
              <a:t>Сельское хозяйство – 3,3%.</a:t>
            </a:r>
          </a:p>
          <a:p>
            <a:r>
              <a:rPr lang="ru-RU" dirty="0" smtClean="0"/>
              <a:t>Другие сферы – 9%.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В нашем регионе: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571612"/>
            <a:ext cx="4054632" cy="4481716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54,2% жителей </a:t>
            </a:r>
            <a:r>
              <a:rPr lang="ru-RU" dirty="0" smtClean="0"/>
              <a:t>– женщины.</a:t>
            </a:r>
          </a:p>
          <a:p>
            <a:r>
              <a:rPr lang="ru-RU" b="1" dirty="0" smtClean="0"/>
              <a:t>45,8% жителей </a:t>
            </a:r>
            <a:r>
              <a:rPr lang="ru-RU" dirty="0" smtClean="0"/>
              <a:t>– мужчины.</a:t>
            </a:r>
          </a:p>
          <a:p>
            <a:r>
              <a:rPr lang="ru-RU" b="1" dirty="0" smtClean="0"/>
              <a:t>39 человек </a:t>
            </a:r>
            <a:r>
              <a:rPr lang="ru-RU" dirty="0" smtClean="0"/>
              <a:t>имеют звание Почетный гражданин Свердловской области, среди которых 3 женщины.</a:t>
            </a:r>
          </a:p>
          <a:p>
            <a:r>
              <a:rPr lang="ru-RU" dirty="0" smtClean="0"/>
              <a:t>Самый восточный населенный пункт области - </a:t>
            </a:r>
            <a:r>
              <a:rPr lang="ru-RU" b="1" dirty="0" smtClean="0"/>
              <a:t>посёлок </a:t>
            </a:r>
            <a:r>
              <a:rPr lang="ru-RU" b="1" dirty="0" err="1" smtClean="0"/>
              <a:t>Карабашка</a:t>
            </a:r>
            <a:r>
              <a:rPr lang="ru-RU" b="1" dirty="0" smtClean="0"/>
              <a:t> </a:t>
            </a:r>
            <a:r>
              <a:rPr lang="ru-RU" dirty="0" smtClean="0"/>
              <a:t>Тавдинского городского округа , здесь живут 703 человека.</a:t>
            </a:r>
          </a:p>
          <a:p>
            <a:r>
              <a:rPr lang="ru-RU" dirty="0" smtClean="0"/>
              <a:t>Кто ещё крайний?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1643050"/>
            <a:ext cx="4124324" cy="4410278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Самым северным населенным пунктом считается </a:t>
            </a:r>
            <a:r>
              <a:rPr lang="ru-RU" b="1" dirty="0" smtClean="0"/>
              <a:t>поселок </a:t>
            </a:r>
            <a:r>
              <a:rPr lang="ru-RU" b="1" dirty="0" err="1" smtClean="0"/>
              <a:t>Ушма</a:t>
            </a:r>
            <a:r>
              <a:rPr lang="ru-RU" b="1" dirty="0" smtClean="0"/>
              <a:t> </a:t>
            </a:r>
            <a:r>
              <a:rPr lang="ru-RU" dirty="0" smtClean="0"/>
              <a:t>, в котором живет 41 человек. Все манси.</a:t>
            </a:r>
          </a:p>
          <a:p>
            <a:r>
              <a:rPr lang="ru-RU" dirty="0" smtClean="0"/>
              <a:t>Самый южный населенный пункт – в </a:t>
            </a:r>
            <a:r>
              <a:rPr lang="ru-RU" dirty="0" err="1" smtClean="0"/>
              <a:t>Артинском</a:t>
            </a:r>
            <a:r>
              <a:rPr lang="ru-RU" dirty="0" smtClean="0"/>
              <a:t> городском округе, </a:t>
            </a:r>
            <a:r>
              <a:rPr lang="ru-RU" b="1" dirty="0" smtClean="0"/>
              <a:t>село </a:t>
            </a:r>
            <a:r>
              <a:rPr lang="ru-RU" b="1" dirty="0" err="1" smtClean="0"/>
              <a:t>Суханка</a:t>
            </a:r>
            <a:r>
              <a:rPr lang="ru-RU" dirty="0" smtClean="0"/>
              <a:t>, где проживает 1011 человек.</a:t>
            </a:r>
          </a:p>
          <a:p>
            <a:r>
              <a:rPr lang="ru-RU" dirty="0" smtClean="0"/>
              <a:t>Самый западный населенный пункт –</a:t>
            </a:r>
            <a:r>
              <a:rPr lang="ru-RU" b="1" dirty="0" smtClean="0"/>
              <a:t> село </a:t>
            </a:r>
            <a:r>
              <a:rPr lang="ru-RU" b="1" dirty="0" err="1" smtClean="0"/>
              <a:t>Красносоколье</a:t>
            </a:r>
            <a:r>
              <a:rPr lang="ru-RU" dirty="0" smtClean="0"/>
              <a:t> в Красноуфимском районе, в нем 133 жителя</a:t>
            </a:r>
          </a:p>
          <a:p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Наука и образование: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Число научных организаций -</a:t>
            </a:r>
            <a:r>
              <a:rPr lang="ru-RU" b="1" dirty="0" smtClean="0"/>
              <a:t>104</a:t>
            </a:r>
            <a:r>
              <a:rPr lang="ru-RU" dirty="0" smtClean="0"/>
              <a:t>, из них – </a:t>
            </a:r>
            <a:r>
              <a:rPr lang="ru-RU" b="1" dirty="0" smtClean="0"/>
              <a:t>20</a:t>
            </a:r>
            <a:r>
              <a:rPr lang="ru-RU" dirty="0" smtClean="0"/>
              <a:t> научно – исследовательских институтов Уральского отделения Российской академии наук.</a:t>
            </a:r>
          </a:p>
          <a:p>
            <a:r>
              <a:rPr lang="ru-RU" dirty="0" smtClean="0"/>
              <a:t>К уральским нобелевским лауреатам относят Жореса Алфёрова в области физики ( 2ооо год).</a:t>
            </a:r>
          </a:p>
          <a:p>
            <a:r>
              <a:rPr lang="ru-RU" dirty="0" smtClean="0"/>
              <a:t>Вузы Свердловской области: государственные – </a:t>
            </a:r>
            <a:r>
              <a:rPr lang="ru-RU" b="1" dirty="0" smtClean="0"/>
              <a:t>18</a:t>
            </a:r>
            <a:r>
              <a:rPr lang="ru-RU" dirty="0" smtClean="0"/>
              <a:t>, негосударственные – </a:t>
            </a:r>
            <a:r>
              <a:rPr lang="ru-RU" b="1" dirty="0" smtClean="0"/>
              <a:t>14</a:t>
            </a:r>
            <a:r>
              <a:rPr lang="ru-RU" dirty="0" smtClean="0"/>
              <a:t>. Около 200 000 студентов, из них 57 000 учатся в Уральском Федеральном университете.</a:t>
            </a:r>
          </a:p>
          <a:p>
            <a:r>
              <a:rPr lang="ru-RU" dirty="0" smtClean="0"/>
              <a:t>Колледжи: </a:t>
            </a:r>
            <a:r>
              <a:rPr lang="ru-RU" b="1" dirty="0" smtClean="0"/>
              <a:t>116</a:t>
            </a:r>
            <a:r>
              <a:rPr lang="ru-RU" dirty="0" smtClean="0"/>
              <a:t>, в них учатся 75 000 студентов.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5000"/>
            </a:schemeClr>
          </a:solidFill>
        </p:spPr>
        <p:txBody>
          <a:bodyPr/>
          <a:lstStyle/>
          <a:p>
            <a:r>
              <a:rPr lang="ru-RU" dirty="0" smtClean="0"/>
              <a:t>По страницам истории: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Долгое время территория современной Свердловской области считалась частью Сибири.</a:t>
            </a:r>
          </a:p>
          <a:p>
            <a:r>
              <a:rPr lang="ru-RU" dirty="0" smtClean="0"/>
              <a:t>Русские впервые появились здесь в </a:t>
            </a:r>
            <a:r>
              <a:rPr lang="ru-RU" b="1" dirty="0" smtClean="0"/>
              <a:t>1483</a:t>
            </a:r>
            <a:r>
              <a:rPr lang="ru-RU" dirty="0" smtClean="0"/>
              <a:t> году, когда « судовая рать» московских воевод Фёдора Курбского - Чёрного и Ивана Салтыка – Травина сокрушительно разгромили войско </a:t>
            </a:r>
            <a:r>
              <a:rPr lang="ru-RU" dirty="0" err="1" smtClean="0"/>
              <a:t>Асыки</a:t>
            </a:r>
            <a:r>
              <a:rPr lang="ru-RU" dirty="0" smtClean="0"/>
              <a:t> у Пелым городка ( ныне село Пелым). Это был поход в </a:t>
            </a:r>
            <a:r>
              <a:rPr lang="ru-RU" b="1" dirty="0" smtClean="0"/>
              <a:t>Сибирское ханство</a:t>
            </a:r>
            <a:r>
              <a:rPr lang="ru-RU" dirty="0" smtClean="0"/>
              <a:t>, а вот ныне эту территорию мы называем Уралом. Тогда Уральский хребет называли попросту </a:t>
            </a:r>
            <a:r>
              <a:rPr lang="ru-RU" b="1" dirty="0" smtClean="0"/>
              <a:t>Камень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Всё, что за </a:t>
            </a:r>
            <a:r>
              <a:rPr lang="ru-RU" b="1" dirty="0" smtClean="0"/>
              <a:t>Камнем</a:t>
            </a:r>
            <a:r>
              <a:rPr lang="ru-RU" dirty="0" smtClean="0"/>
              <a:t> – </a:t>
            </a:r>
            <a:r>
              <a:rPr lang="ru-RU" b="1" dirty="0" smtClean="0"/>
              <a:t>Сибирь</a:t>
            </a:r>
            <a:r>
              <a:rPr lang="ru-RU" dirty="0" smtClean="0"/>
              <a:t>. Поход </a:t>
            </a:r>
            <a:r>
              <a:rPr lang="ru-RU" b="1" dirty="0" smtClean="0"/>
              <a:t>Ермака</a:t>
            </a:r>
            <a:r>
              <a:rPr lang="ru-RU" dirty="0" smtClean="0"/>
              <a:t> – это покорение не Сибири, а Урала по теперешним понятиям. До </a:t>
            </a:r>
            <a:r>
              <a:rPr lang="ru-RU" b="1" dirty="0" smtClean="0"/>
              <a:t>1599</a:t>
            </a:r>
            <a:r>
              <a:rPr lang="ru-RU" dirty="0" smtClean="0"/>
              <a:t> года наша территория считалась в Москве иностранным государством. Лишь в </a:t>
            </a:r>
            <a:r>
              <a:rPr lang="ru-RU" b="1" dirty="0" smtClean="0"/>
              <a:t>1637</a:t>
            </a:r>
            <a:r>
              <a:rPr lang="ru-RU" dirty="0" smtClean="0"/>
              <a:t> году была создана Сибирская губерния.</a:t>
            </a:r>
          </a:p>
          <a:p>
            <a:r>
              <a:rPr lang="ru-RU" dirty="0" smtClean="0"/>
              <a:t>В </a:t>
            </a:r>
            <a:r>
              <a:rPr lang="ru-RU" b="1" dirty="0" smtClean="0"/>
              <a:t>1781</a:t>
            </a:r>
            <a:r>
              <a:rPr lang="ru-RU" dirty="0" smtClean="0"/>
              <a:t> году наша территория вошла в состав Пермской губернии. Екатеринбургская губерния   была уже в советское время.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Детские учреждения: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ru-RU" b="1" dirty="0" smtClean="0"/>
              <a:t>1 462 </a:t>
            </a:r>
            <a:r>
              <a:rPr lang="ru-RU" dirty="0" smtClean="0"/>
              <a:t>дошкольных учреждений, в них 204 000 воспитанников.</a:t>
            </a:r>
          </a:p>
          <a:p>
            <a:r>
              <a:rPr lang="ru-RU" b="1" dirty="0" smtClean="0"/>
              <a:t>1 157 </a:t>
            </a:r>
            <a:r>
              <a:rPr lang="ru-RU" dirty="0" smtClean="0"/>
              <a:t>школ, 414 000 школьников, из них 63 000 в сельской местности.</a:t>
            </a:r>
          </a:p>
          <a:p>
            <a:r>
              <a:rPr lang="ru-RU" dirty="0" smtClean="0"/>
              <a:t>32 000 педагогов, из них 30 000 – женщины.</a:t>
            </a:r>
          </a:p>
          <a:p>
            <a:r>
              <a:rPr lang="ru-RU" dirty="0" smtClean="0"/>
              <a:t>Данные приведены     по информации Федеральной службы государственной статистики за 2013 год.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Медицина: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В области страховой медицины работает</a:t>
            </a:r>
            <a:r>
              <a:rPr lang="ru-RU" b="1" dirty="0" smtClean="0"/>
              <a:t> 218 </a:t>
            </a:r>
            <a:r>
              <a:rPr lang="ru-RU" dirty="0" smtClean="0"/>
              <a:t>медицинских учреждений, из них 138 находятся в областном подчинении, 27 – в муниципальном, 16- федеральных, 37 – частные и ведомственные учреждения.</a:t>
            </a:r>
          </a:p>
          <a:p>
            <a:r>
              <a:rPr lang="ru-RU" dirty="0" smtClean="0"/>
              <a:t>Станций скорой помощи -</a:t>
            </a:r>
            <a:r>
              <a:rPr lang="ru-RU" b="1" dirty="0" smtClean="0"/>
              <a:t>68</a:t>
            </a:r>
            <a:r>
              <a:rPr lang="ru-RU" dirty="0" smtClean="0"/>
              <a:t>.</a:t>
            </a:r>
          </a:p>
          <a:p>
            <a:r>
              <a:rPr lang="ru-RU" dirty="0" smtClean="0"/>
              <a:t>Фельдшерских – акушерских пунктов – </a:t>
            </a:r>
            <a:r>
              <a:rPr lang="ru-RU" b="1" dirty="0" smtClean="0"/>
              <a:t>516.</a:t>
            </a:r>
          </a:p>
          <a:p>
            <a:r>
              <a:rPr lang="ru-RU" dirty="0" smtClean="0"/>
              <a:t>Обще врачебных практик -</a:t>
            </a:r>
            <a:r>
              <a:rPr lang="ru-RU" b="1" dirty="0" smtClean="0"/>
              <a:t>234.</a:t>
            </a:r>
          </a:p>
          <a:p>
            <a:r>
              <a:rPr lang="ru-RU" dirty="0" smtClean="0"/>
              <a:t>Информация предоставлена Территориальным фондом обязательного медицинского страхования.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Как здоровье у свердловских детей?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Абсолютно здоровые дети: от о до 4 лет -48%, от 15 до 17 лет -16%.</a:t>
            </a:r>
          </a:p>
          <a:p>
            <a:r>
              <a:rPr lang="ru-RU" dirty="0" smtClean="0"/>
              <a:t>Дети с хроническими заболеваниями: от 0 до 4 лет – 5%, от 15 до 17лет – 26%.</a:t>
            </a:r>
          </a:p>
          <a:p>
            <a:r>
              <a:rPr lang="ru-RU" dirty="0" smtClean="0"/>
              <a:t>Заболевания </a:t>
            </a:r>
            <a:r>
              <a:rPr lang="ru-RU" dirty="0" err="1" smtClean="0"/>
              <a:t>костно</a:t>
            </a:r>
            <a:r>
              <a:rPr lang="ru-RU" dirty="0" smtClean="0"/>
              <a:t> - мышечной системы: до 4 лет – 9%, до 17 лет -19,6%.</a:t>
            </a:r>
          </a:p>
          <a:p>
            <a:r>
              <a:rPr lang="ru-RU" dirty="0" smtClean="0"/>
              <a:t>Заболевания нервной системы: до 4 лет -17,3%, до 17 лет – 12, 1%.</a:t>
            </a:r>
          </a:p>
          <a:p>
            <a:r>
              <a:rPr lang="ru-RU" dirty="0" smtClean="0"/>
              <a:t>Заболевания органов пищеварения: до 4 лет -11,9%, до 17 лет – 17,7%.</a:t>
            </a:r>
          </a:p>
          <a:p>
            <a:r>
              <a:rPr lang="ru-RU" dirty="0" smtClean="0"/>
              <a:t>Заболевания органов зрения: до 4 лет – 5%, до 17 лет 19%.</a:t>
            </a:r>
          </a:p>
          <a:p>
            <a:r>
              <a:rPr lang="ru-RU" dirty="0" smtClean="0"/>
              <a:t>Заболевания эндокринной системы: до 4 лет – 6,3%, до 17 лет – 10,2%.</a:t>
            </a:r>
          </a:p>
          <a:p>
            <a:r>
              <a:rPr lang="ru-RU" dirty="0" smtClean="0"/>
              <a:t>Медики подвели итоги первого за последние годы тотального медосмотра. Отныне ребятишек будут обследовать каждый год.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Культура: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Функционируют </a:t>
            </a:r>
            <a:r>
              <a:rPr lang="ru-RU" b="1" dirty="0" smtClean="0"/>
              <a:t>3 000 </a:t>
            </a:r>
            <a:r>
              <a:rPr lang="ru-RU" dirty="0" smtClean="0"/>
              <a:t>учреждений культуры.</a:t>
            </a:r>
          </a:p>
          <a:p>
            <a:r>
              <a:rPr lang="ru-RU" dirty="0" smtClean="0"/>
              <a:t>30 профессиональных театров.</a:t>
            </a:r>
          </a:p>
          <a:p>
            <a:r>
              <a:rPr lang="ru-RU" dirty="0" smtClean="0"/>
              <a:t>7 концертных организаций.</a:t>
            </a:r>
          </a:p>
          <a:p>
            <a:r>
              <a:rPr lang="ru-RU" dirty="0" smtClean="0"/>
              <a:t>898 учреждений культурного  досуга.</a:t>
            </a:r>
          </a:p>
          <a:p>
            <a:r>
              <a:rPr lang="ru-RU" dirty="0" smtClean="0"/>
              <a:t>899 общедоступных библиотек.</a:t>
            </a:r>
          </a:p>
          <a:p>
            <a:r>
              <a:rPr lang="ru-RU" dirty="0" smtClean="0"/>
              <a:t>109 музеев.</a:t>
            </a:r>
          </a:p>
          <a:p>
            <a:r>
              <a:rPr lang="ru-RU" dirty="0" smtClean="0"/>
              <a:t>1165 детских школ искусств.</a:t>
            </a:r>
          </a:p>
          <a:p>
            <a:r>
              <a:rPr lang="ru-RU" dirty="0" smtClean="0"/>
              <a:t>2 стационарных цирка.</a:t>
            </a:r>
          </a:p>
          <a:p>
            <a:r>
              <a:rPr lang="ru-RU" dirty="0" smtClean="0"/>
              <a:t>Работают в сфере культуры 23 000 человек.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Спорт: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В области </a:t>
            </a:r>
            <a:r>
              <a:rPr lang="ru-RU" b="1" dirty="0" smtClean="0"/>
              <a:t>8 452 </a:t>
            </a:r>
            <a:r>
              <a:rPr lang="ru-RU" dirty="0" smtClean="0"/>
              <a:t>спортивных сооружений.</a:t>
            </a:r>
          </a:p>
          <a:p>
            <a:r>
              <a:rPr lang="ru-RU" dirty="0" smtClean="0"/>
              <a:t>58 стадионов с трибунами на 1 500 и более мест.</a:t>
            </a:r>
          </a:p>
          <a:p>
            <a:r>
              <a:rPr lang="ru-RU" dirty="0" smtClean="0"/>
              <a:t>4 143 плоскостных спортивных сооружений.</a:t>
            </a:r>
          </a:p>
          <a:p>
            <a:r>
              <a:rPr lang="ru-RU" dirty="0" smtClean="0"/>
              <a:t>2 339 спортивных залов.</a:t>
            </a:r>
          </a:p>
          <a:p>
            <a:r>
              <a:rPr lang="ru-RU" dirty="0" smtClean="0"/>
              <a:t>15 крытых объектов с искусственным льдом.</a:t>
            </a:r>
          </a:p>
          <a:p>
            <a:r>
              <a:rPr lang="ru-RU" dirty="0" smtClean="0"/>
              <a:t>17 манежей.</a:t>
            </a:r>
          </a:p>
          <a:p>
            <a:r>
              <a:rPr lang="ru-RU" dirty="0" smtClean="0"/>
              <a:t>264 плавательных бассейнов.</a:t>
            </a:r>
          </a:p>
          <a:p>
            <a:r>
              <a:rPr lang="ru-RU" dirty="0" smtClean="0"/>
              <a:t>167 лыжных баз.</a:t>
            </a:r>
          </a:p>
          <a:p>
            <a:r>
              <a:rPr lang="ru-RU" dirty="0" smtClean="0"/>
              <a:t>2 биатлонных комплекса.</a:t>
            </a:r>
          </a:p>
          <a:p>
            <a:r>
              <a:rPr lang="ru-RU" dirty="0" smtClean="0"/>
              <a:t>220 стрелковых сооружений.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Обеспечение области продуктами питания: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Само обеспечение Свердловской области основными продуктами:</a:t>
            </a:r>
          </a:p>
          <a:p>
            <a:r>
              <a:rPr lang="ru-RU" dirty="0" smtClean="0"/>
              <a:t>Мясо -55%.</a:t>
            </a:r>
          </a:p>
          <a:p>
            <a:r>
              <a:rPr lang="ru-RU" dirty="0" smtClean="0"/>
              <a:t>Молоко – 47%.</a:t>
            </a:r>
          </a:p>
          <a:p>
            <a:r>
              <a:rPr lang="ru-RU" dirty="0" smtClean="0"/>
              <a:t>Яйцо – 109%.</a:t>
            </a:r>
          </a:p>
          <a:p>
            <a:r>
              <a:rPr lang="ru-RU" dirty="0" smtClean="0"/>
              <a:t>Картофель -124%.</a:t>
            </a:r>
          </a:p>
          <a:p>
            <a:r>
              <a:rPr lang="ru-RU" dirty="0" smtClean="0"/>
              <a:t>Мука -49%.</a:t>
            </a:r>
          </a:p>
          <a:p>
            <a:r>
              <a:rPr lang="ru-RU" dirty="0" smtClean="0"/>
              <a:t>Овощи - 40%.</a:t>
            </a:r>
          </a:p>
          <a:p>
            <a:r>
              <a:rPr lang="ru-RU" dirty="0" smtClean="0"/>
              <a:t> Завоз Мяса – 45%, Молока – 53%, Муки – 51%, Овощей – 60%.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География алкоголя: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Производители крепкого алкоголя, реализуемого в Свердловской области:</a:t>
            </a:r>
          </a:p>
          <a:p>
            <a:r>
              <a:rPr lang="ru-RU" dirty="0" smtClean="0"/>
              <a:t>6,3% -Свердловская область,</a:t>
            </a:r>
          </a:p>
          <a:p>
            <a:r>
              <a:rPr lang="ru-RU" dirty="0" smtClean="0"/>
              <a:t>13% - Республика Татарстан,</a:t>
            </a:r>
          </a:p>
          <a:p>
            <a:r>
              <a:rPr lang="ru-RU" dirty="0" smtClean="0"/>
              <a:t>14% - Омская область,</a:t>
            </a:r>
          </a:p>
          <a:p>
            <a:r>
              <a:rPr lang="ru-RU" dirty="0" smtClean="0"/>
              <a:t>18% - Пермский край,</a:t>
            </a:r>
          </a:p>
          <a:p>
            <a:r>
              <a:rPr lang="ru-RU" dirty="0" smtClean="0"/>
              <a:t>19% - </a:t>
            </a:r>
            <a:r>
              <a:rPr lang="ru-RU" dirty="0" err="1" smtClean="0"/>
              <a:t>Кабардино</a:t>
            </a:r>
            <a:r>
              <a:rPr lang="ru-RU" dirty="0" smtClean="0"/>
              <a:t>- Балкария,</a:t>
            </a:r>
          </a:p>
          <a:p>
            <a:r>
              <a:rPr lang="ru-RU" dirty="0" smtClean="0"/>
              <a:t>29,7% - другие регионы.</a:t>
            </a:r>
          </a:p>
          <a:p>
            <a:r>
              <a:rPr lang="ru-RU" dirty="0" smtClean="0"/>
              <a:t>93,7% алкоголя    завозят  из других мест РФ.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</p:spPr>
        <p:txBody>
          <a:bodyPr/>
          <a:lstStyle/>
          <a:p>
            <a:r>
              <a:rPr lang="ru-RU" smtClean="0"/>
              <a:t>Гордость Урала и России: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mtClean="0"/>
              <a:t>Эрнст Неизвестный – скульптор.</a:t>
            </a:r>
          </a:p>
          <a:p>
            <a:r>
              <a:rPr lang="ru-RU" smtClean="0"/>
              <a:t>Владимир Краснопольский –режиссер.</a:t>
            </a:r>
          </a:p>
          <a:p>
            <a:r>
              <a:rPr lang="ru-RU" smtClean="0"/>
              <a:t>Семён Альтов – писатель – сатирик.</a:t>
            </a:r>
          </a:p>
          <a:p>
            <a:r>
              <a:rPr lang="ru-RU" smtClean="0"/>
              <a:t>Иван Ползунов – изобретатель.</a:t>
            </a:r>
          </a:p>
          <a:p>
            <a:r>
              <a:rPr lang="ru-RU" smtClean="0"/>
              <a:t> Ефим и Мирон Черепановы – изобретатели.</a:t>
            </a:r>
          </a:p>
          <a:p>
            <a:r>
              <a:rPr lang="ru-RU" smtClean="0"/>
              <a:t>Дмитрий Мамин – Сибиряк – писатель.</a:t>
            </a:r>
          </a:p>
          <a:p>
            <a:r>
              <a:rPr lang="ru-RU" smtClean="0"/>
              <a:t>Александр Попов – изобретатель радио.</a:t>
            </a:r>
          </a:p>
          <a:p>
            <a:r>
              <a:rPr lang="ru-RU" smtClean="0"/>
              <a:t>Виталий Севастьянов – космонавт.</a:t>
            </a:r>
          </a:p>
          <a:p>
            <a:r>
              <a:rPr lang="ru-RU" smtClean="0"/>
              <a:t>Николай Кузнецов – разведчик, Герой СССР.</a:t>
            </a:r>
          </a:p>
          <a:p>
            <a:r>
              <a:rPr lang="ru-RU" smtClean="0"/>
              <a:t>Борис Ельцин – первый Президент России.</a:t>
            </a:r>
          </a:p>
          <a:p>
            <a:r>
              <a:rPr lang="ru-RU" smtClean="0"/>
              <a:t>Константин Цзю – абсолютный чемпион мира по боксу.</a:t>
            </a:r>
          </a:p>
          <a:p>
            <a:r>
              <a:rPr lang="ru-RU" smtClean="0"/>
              <a:t>Александр Карпинский – первый Президент Академии наук СССР.</a:t>
            </a:r>
          </a:p>
          <a:p>
            <a:r>
              <a:rPr lang="ru-RU" smtClean="0"/>
              <a:t>Константин Новосёлов  и Жорес Алфёров – Нобелевские лауреаты.</a:t>
            </a:r>
          </a:p>
          <a:p>
            <a:r>
              <a:rPr lang="ru-RU" smtClean="0"/>
              <a:t>Александр Пантыкин -  композитор.</a:t>
            </a:r>
          </a:p>
          <a:p>
            <a:r>
              <a:rPr lang="ru-RU" smtClean="0"/>
              <a:t>Александр Малинин – певец.</a:t>
            </a:r>
          </a:p>
          <a:p>
            <a:r>
              <a:rPr lang="ru-RU" smtClean="0"/>
              <a:t>Юрий Лоза – певец, композитор.</a:t>
            </a:r>
          </a:p>
          <a:p>
            <a:r>
              <a:rPr lang="ru-RU" smtClean="0"/>
              <a:t>Валерий Усков – режиссер.</a:t>
            </a:r>
          </a:p>
          <a:p>
            <a:r>
              <a:rPr lang="ru-RU" smtClean="0"/>
              <a:t>Алексей Крылов – « Учитель года».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По материалам , опубликованным в  «Областной газете» в 2014 году;</a:t>
            </a:r>
          </a:p>
          <a:p>
            <a:r>
              <a:rPr lang="ru-RU" dirty="0" smtClean="0"/>
              <a:t>Для использования при проведении тематических мероприятий по краеведению.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ru-RU" dirty="0" smtClean="0"/>
              <a:t>Презентация составлена: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285852" y="2786058"/>
            <a:ext cx="6557986" cy="1038228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Учитель биологии МКОУ « Мало-тавринская СОШ»: Яналина  Надежда Пантелеевна.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43852" cy="919178"/>
          </a:xfr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Автор презентации: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Когда мы стали уральцами?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Урал</a:t>
            </a:r>
            <a:r>
              <a:rPr lang="ru-RU" dirty="0" smtClean="0"/>
              <a:t> появился с легкой руки </a:t>
            </a:r>
            <a:r>
              <a:rPr lang="ru-RU" b="1" dirty="0" smtClean="0"/>
              <a:t>Василия Татищева </a:t>
            </a:r>
            <a:r>
              <a:rPr lang="ru-RU" dirty="0" smtClean="0"/>
              <a:t>– одного из основателей Екатеринбурга. Он считал это слово тюркским и переводил как « пояс», интерпретируя его как « каменный пояс» – то есть Уральские горы.</a:t>
            </a:r>
          </a:p>
          <a:p>
            <a:r>
              <a:rPr lang="ru-RU" dirty="0" smtClean="0"/>
              <a:t>Споры о происхождении слова не утихают и по сей день. Большинство исследователей считают слово « Урал» башкирским, так как горы Южного Урала с   17 века назывались в Башкирии «Орал», « Араловые  горы».</a:t>
            </a:r>
          </a:p>
          <a:p>
            <a:r>
              <a:rPr lang="ru-RU" dirty="0" smtClean="0"/>
              <a:t>Однако многие исследователи пытались отыскать корни слова « Урал» в языке манси.</a:t>
            </a:r>
          </a:p>
          <a:p>
            <a:r>
              <a:rPr lang="ru-RU" dirty="0" smtClean="0"/>
              <a:t>Ну а западные ученые, ссылаясь на Птолемея, продолжали называть их  Рифейскими  горами. </a:t>
            </a:r>
          </a:p>
          <a:p>
            <a:r>
              <a:rPr lang="ru-RU" dirty="0" smtClean="0"/>
              <a:t>Деление Урала на карте произошло в конце </a:t>
            </a:r>
            <a:r>
              <a:rPr lang="ru-RU" b="1" dirty="0" smtClean="0"/>
              <a:t>19 </a:t>
            </a:r>
            <a:r>
              <a:rPr lang="ru-RU" dirty="0" smtClean="0"/>
              <a:t>века. В начале </a:t>
            </a:r>
            <a:r>
              <a:rPr lang="ru-RU" b="1" dirty="0" smtClean="0"/>
              <a:t>20</a:t>
            </a:r>
            <a:r>
              <a:rPr lang="ru-RU" dirty="0" smtClean="0"/>
              <a:t> века издан справочник, где обозначена территория Среднего Урала. Мы же называем себя жителями Среднего Урала.   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Хроника создания: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1919 год: </a:t>
            </a:r>
            <a:r>
              <a:rPr lang="ru-RU" dirty="0" smtClean="0"/>
              <a:t>В результате раздела Пермской губернии надвое появилась </a:t>
            </a:r>
            <a:r>
              <a:rPr lang="ru-RU" b="1" dirty="0" smtClean="0"/>
              <a:t>Екатеринбургская губерния</a:t>
            </a:r>
            <a:r>
              <a:rPr lang="ru-RU" dirty="0" smtClean="0"/>
              <a:t>. Она  делилась на 10 уездов. Площадь губернии – 189,4 кв. км.</a:t>
            </a:r>
          </a:p>
          <a:p>
            <a:r>
              <a:rPr lang="ru-RU" b="1" dirty="0" smtClean="0"/>
              <a:t>1923 год: </a:t>
            </a:r>
            <a:r>
              <a:rPr lang="ru-RU" dirty="0" smtClean="0"/>
              <a:t>Екатеринбургская губерния вошла в состав огромной </a:t>
            </a:r>
            <a:r>
              <a:rPr lang="ru-RU" b="1" dirty="0" smtClean="0"/>
              <a:t>Уральской области</a:t>
            </a:r>
            <a:r>
              <a:rPr lang="ru-RU" dirty="0" smtClean="0"/>
              <a:t>, куда также были включены Пермская, Челябинская и Тюменская губернии. Столицей области стал Екатеринбург.</a:t>
            </a:r>
          </a:p>
          <a:p>
            <a:r>
              <a:rPr lang="ru-RU" b="1" dirty="0" smtClean="0"/>
              <a:t>1934 год: </a:t>
            </a:r>
            <a:r>
              <a:rPr lang="ru-RU" dirty="0" smtClean="0"/>
              <a:t>В результате раздела Уральской области появилась </a:t>
            </a:r>
            <a:r>
              <a:rPr lang="ru-RU" b="1" dirty="0" smtClean="0"/>
              <a:t>Свердловская область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После </a:t>
            </a:r>
            <a:r>
              <a:rPr lang="ru-RU" b="1" dirty="0" smtClean="0"/>
              <a:t>1942</a:t>
            </a:r>
            <a:r>
              <a:rPr lang="ru-RU" dirty="0" smtClean="0"/>
              <a:t> года территориальных изменений области не происходило.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858312" cy="1285860"/>
          </a:xfr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17 января 2014 года области исполнилось 80 лет.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714488"/>
            <a:ext cx="8377076" cy="4384560"/>
          </a:xfrm>
          <a:ln>
            <a:solidFill>
              <a:schemeClr val="tx2"/>
            </a:solidFill>
          </a:ln>
        </p:spPr>
        <p:txBody>
          <a:bodyPr/>
          <a:lstStyle/>
          <a:p>
            <a:r>
              <a:rPr lang="ru-RU" b="1" dirty="0" smtClean="0"/>
              <a:t>17 января 1934 года </a:t>
            </a:r>
            <a:r>
              <a:rPr lang="ru-RU" dirty="0" smtClean="0"/>
              <a:t>постановлением Президиума ВЦИК Уральская область была разделена на Свердловскую, Челябинскую и Обскую- Иртышскую  области.</a:t>
            </a:r>
          </a:p>
          <a:p>
            <a:r>
              <a:rPr lang="ru-RU" dirty="0" smtClean="0"/>
              <a:t>Вся история Свердловской области – год за годом, день за днем – это достойный пример честного служения Отечеству, трудовой и воинский подвиг во имя безопасности страны, независимости России, укрепления ее оборонной и промышленной мощи.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В суровые годы Великой Отечественной: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Более </a:t>
            </a:r>
            <a:r>
              <a:rPr lang="ru-RU" b="1" dirty="0" smtClean="0"/>
              <a:t>730 тысяч </a:t>
            </a:r>
            <a:r>
              <a:rPr lang="ru-RU" dirty="0" smtClean="0"/>
              <a:t>ушли на фронт, </a:t>
            </a:r>
            <a:r>
              <a:rPr lang="ru-RU" b="1" dirty="0" smtClean="0"/>
              <a:t>400 тысяч </a:t>
            </a:r>
            <a:r>
              <a:rPr lang="ru-RU" dirty="0" smtClean="0"/>
              <a:t>из них сложили головы на полях сражений.</a:t>
            </a:r>
          </a:p>
          <a:p>
            <a:r>
              <a:rPr lang="ru-RU" dirty="0" smtClean="0"/>
              <a:t>Высокое звание Героя Советского Союза было присвоено </a:t>
            </a:r>
            <a:r>
              <a:rPr lang="ru-RU" b="1" dirty="0" smtClean="0"/>
              <a:t>250</a:t>
            </a:r>
            <a:r>
              <a:rPr lang="ru-RU" dirty="0" smtClean="0"/>
              <a:t> нашим землякам.</a:t>
            </a:r>
          </a:p>
          <a:p>
            <a:r>
              <a:rPr lang="ru-RU" dirty="0" smtClean="0"/>
              <a:t>На уральских заводах было выплавлено две третьих чугуна, свыше половины стали, выпущено 40% вооружений и боевой техники.</a:t>
            </a:r>
          </a:p>
          <a:p>
            <a:r>
              <a:rPr lang="ru-RU" dirty="0" smtClean="0"/>
              <a:t>На добровольные пожертвования уральцев был создан </a:t>
            </a:r>
            <a:r>
              <a:rPr lang="ru-RU" b="1" dirty="0" smtClean="0"/>
              <a:t>Уральский добровольческий танковый корпус, </a:t>
            </a:r>
            <a:r>
              <a:rPr lang="ru-RU" dirty="0" smtClean="0"/>
              <a:t>который получил в последствии звание гвардейского.                    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Костяк уральской промышленности: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ru-RU" dirty="0" smtClean="0"/>
              <a:t>Уральский вагонный завод, Нижнетагильский металлургический комбинат, Уральский завод электронного и тяжелого машиностроения, </a:t>
            </a:r>
            <a:r>
              <a:rPr lang="ru-RU" dirty="0" err="1" smtClean="0"/>
              <a:t>Перво</a:t>
            </a:r>
            <a:r>
              <a:rPr lang="ru-RU" dirty="0" smtClean="0"/>
              <a:t> -</a:t>
            </a:r>
          </a:p>
          <a:p>
            <a:pPr>
              <a:buNone/>
            </a:pPr>
            <a:r>
              <a:rPr lang="ru-RU" dirty="0" smtClean="0"/>
              <a:t>  - уральский и Каменск – Уральский трубные заводы, Красно-уральский и Средне- уральский медеплавильные заводы , Уральский алюминиевый завод, Уралмаш – завод заводов.</a:t>
            </a:r>
          </a:p>
          <a:p>
            <a:pPr>
              <a:buNone/>
            </a:pPr>
            <a:r>
              <a:rPr lang="ru-RU" dirty="0" smtClean="0"/>
              <a:t>По  объему отгруженной промышленной продукции область занимает </a:t>
            </a:r>
            <a:r>
              <a:rPr lang="ru-RU" b="1" dirty="0" smtClean="0"/>
              <a:t>6 место </a:t>
            </a:r>
            <a:r>
              <a:rPr lang="ru-RU" dirty="0" smtClean="0"/>
              <a:t>в стране.</a:t>
            </a:r>
          </a:p>
          <a:p>
            <a:pPr>
              <a:buNone/>
            </a:pPr>
            <a:r>
              <a:rPr lang="ru-RU" dirty="0" smtClean="0"/>
              <a:t>По развитию научного потенциала – </a:t>
            </a:r>
            <a:r>
              <a:rPr lang="ru-RU" b="1" dirty="0" smtClean="0"/>
              <a:t>4 место </a:t>
            </a:r>
            <a:r>
              <a:rPr lang="ru-RU" dirty="0" smtClean="0"/>
              <a:t>в России.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Немного статистики: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В регионе выработано около </a:t>
            </a:r>
            <a:r>
              <a:rPr lang="ru-RU" b="1" dirty="0" smtClean="0"/>
              <a:t>90% </a:t>
            </a:r>
            <a:r>
              <a:rPr lang="ru-RU" dirty="0" smtClean="0"/>
              <a:t>буровых установок, более </a:t>
            </a:r>
            <a:r>
              <a:rPr lang="ru-RU" b="1" dirty="0" smtClean="0"/>
              <a:t>70% </a:t>
            </a:r>
            <a:r>
              <a:rPr lang="ru-RU" dirty="0" smtClean="0"/>
              <a:t>магистральных электровозов, </a:t>
            </a:r>
            <a:r>
              <a:rPr lang="ru-RU" b="1" dirty="0" smtClean="0"/>
              <a:t>40% </a:t>
            </a:r>
            <a:r>
              <a:rPr lang="ru-RU" dirty="0" smtClean="0"/>
              <a:t>российских грузовых вагонов.</a:t>
            </a:r>
          </a:p>
          <a:p>
            <a:r>
              <a:rPr lang="ru-RU" dirty="0" smtClean="0"/>
              <a:t>Каждая третья стальная труба имеет уральскую марку, </a:t>
            </a:r>
            <a:r>
              <a:rPr lang="ru-RU" b="1" dirty="0" smtClean="0"/>
              <a:t>12% </a:t>
            </a:r>
            <a:r>
              <a:rPr lang="ru-RU" dirty="0" smtClean="0"/>
              <a:t>всех российских турбин, стали,     готового проката.</a:t>
            </a:r>
          </a:p>
          <a:p>
            <a:r>
              <a:rPr lang="ru-RU" dirty="0" smtClean="0"/>
              <a:t>Новый электровоз « Гранит» тянет 100 вагонов с грузом в 9000 тонн, выпущен на Урале.</a:t>
            </a:r>
          </a:p>
          <a:p>
            <a:r>
              <a:rPr lang="ru-RU" dirty="0" smtClean="0"/>
              <a:t>Каменск –Уральский металлургический завод  создает сверх прочную продукцию для атомных подводных лодок  и космических аппаратов.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Структура экономики: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Металлургическое производство – </a:t>
            </a:r>
            <a:r>
              <a:rPr lang="ru-RU" b="1" dirty="0" smtClean="0"/>
              <a:t>55,9%.</a:t>
            </a:r>
          </a:p>
          <a:p>
            <a:r>
              <a:rPr lang="ru-RU" dirty="0" smtClean="0"/>
              <a:t>Машиностроение – </a:t>
            </a:r>
            <a:r>
              <a:rPr lang="ru-RU" b="1" dirty="0" smtClean="0"/>
              <a:t>17,9%.</a:t>
            </a:r>
          </a:p>
          <a:p>
            <a:r>
              <a:rPr lang="ru-RU" dirty="0" smtClean="0"/>
              <a:t>Другие промышленные производства – </a:t>
            </a:r>
            <a:r>
              <a:rPr lang="ru-RU" b="1" dirty="0" smtClean="0"/>
              <a:t>16,5%.</a:t>
            </a:r>
          </a:p>
          <a:p>
            <a:r>
              <a:rPr lang="ru-RU" dirty="0" smtClean="0"/>
              <a:t>Пищевая промышленность </a:t>
            </a:r>
            <a:r>
              <a:rPr lang="ru-RU" b="1" dirty="0" smtClean="0"/>
              <a:t>- 5,8%.</a:t>
            </a:r>
          </a:p>
          <a:p>
            <a:r>
              <a:rPr lang="ru-RU" dirty="0" smtClean="0"/>
              <a:t>Валовый региональный продукт в целом – 1 миллиард 406 миллионов рублей.</a:t>
            </a:r>
          </a:p>
          <a:p>
            <a:r>
              <a:rPr lang="ru-RU" dirty="0" smtClean="0"/>
              <a:t>Крупнейший поставщик титановых слитков в мире, количество производства превышает общемировое в </a:t>
            </a:r>
            <a:r>
              <a:rPr lang="ru-RU" b="1" dirty="0" smtClean="0"/>
              <a:t>1,5 раза.</a:t>
            </a: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508</TotalTime>
  <Words>2163</Words>
  <PresentationFormat>Экран (4:3)</PresentationFormat>
  <Paragraphs>203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Официальная</vt:lpstr>
      <vt:lpstr>Свердловская область.</vt:lpstr>
      <vt:lpstr>По страницам истории:</vt:lpstr>
      <vt:lpstr>Когда мы стали уральцами?</vt:lpstr>
      <vt:lpstr>Хроника создания:</vt:lpstr>
      <vt:lpstr>      17 января 2014 года области исполнилось 80 лет.</vt:lpstr>
      <vt:lpstr>В суровые годы Великой Отечественной:</vt:lpstr>
      <vt:lpstr>Костяк уральской промышленности:</vt:lpstr>
      <vt:lpstr>Немного статистики:</vt:lpstr>
      <vt:lpstr>Структура экономики:</vt:lpstr>
      <vt:lpstr>Территория:</vt:lpstr>
      <vt:lpstr>Площадь и ее подразделения:</vt:lpstr>
      <vt:lpstr>Население:</vt:lpstr>
      <vt:lpstr>Как изменилось народонаселение за последние два года?</vt:lpstr>
      <vt:lpstr>Браки и разводы:</vt:lpstr>
      <vt:lpstr>Национальный состав:</vt:lpstr>
      <vt:lpstr>Мигранты в Свердловской области:</vt:lpstr>
      <vt:lpstr>Сферы применения иностранной силы :</vt:lpstr>
      <vt:lpstr>В нашем регионе:</vt:lpstr>
      <vt:lpstr>Наука и образование:</vt:lpstr>
      <vt:lpstr>Детские учреждения:</vt:lpstr>
      <vt:lpstr>Медицина:</vt:lpstr>
      <vt:lpstr>Как здоровье у свердловских детей?</vt:lpstr>
      <vt:lpstr>Культура:</vt:lpstr>
      <vt:lpstr>Спорт:</vt:lpstr>
      <vt:lpstr>Обеспечение области продуктами питания:</vt:lpstr>
      <vt:lpstr>География алкоголя:</vt:lpstr>
      <vt:lpstr>Гордость Урала и России:</vt:lpstr>
      <vt:lpstr>Презентация составлена:</vt:lpstr>
      <vt:lpstr>Автор презентации: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Свердловская область.</dc:title>
  <dc:creator>Надежда</dc:creator>
  <cp:lastModifiedBy>Надежда</cp:lastModifiedBy>
  <cp:revision>61</cp:revision>
  <dcterms:created xsi:type="dcterms:W3CDTF">2015-04-12T07:59:23Z</dcterms:created>
  <dcterms:modified xsi:type="dcterms:W3CDTF">2015-10-15T11:35:17Z</dcterms:modified>
</cp:coreProperties>
</file>