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85" r:id="rId3"/>
    <p:sldId id="286" r:id="rId4"/>
    <p:sldId id="28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80" r:id="rId23"/>
    <p:sldId id="281" r:id="rId24"/>
    <p:sldId id="275" r:id="rId25"/>
    <p:sldId id="276" r:id="rId26"/>
    <p:sldId id="277" r:id="rId27"/>
    <p:sldId id="278" r:id="rId28"/>
    <p:sldId id="279" r:id="rId29"/>
    <p:sldId id="282" r:id="rId30"/>
    <p:sldId id="283" r:id="rId31"/>
    <p:sldId id="284" r:id="rId3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21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DAA0661-4545-4FE3-9C76-55B54949ACFD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D2C8ACD-7AE6-477C-A291-2EB44A5B9018}">
      <dgm:prSet phldrT="[Текст]"/>
      <dgm:spPr/>
      <dgm:t>
        <a:bodyPr/>
        <a:lstStyle/>
        <a:p>
          <a:r>
            <a:rPr lang="ru-RU" b="1" dirty="0" smtClean="0"/>
            <a:t>Родной</a:t>
          </a:r>
          <a:r>
            <a:rPr lang="ru-RU" dirty="0" smtClean="0"/>
            <a:t> </a:t>
          </a:r>
          <a:r>
            <a:rPr lang="ru-RU" b="1" dirty="0" smtClean="0"/>
            <a:t>Урал</a:t>
          </a:r>
          <a:endParaRPr lang="ru-RU" b="1" dirty="0"/>
        </a:p>
      </dgm:t>
    </dgm:pt>
    <dgm:pt modelId="{84780E0E-6ECE-4764-867E-29D3EFCADDAB}" type="parTrans" cxnId="{DE4D7E30-A439-4DB1-AC67-A806B99538CA}">
      <dgm:prSet/>
      <dgm:spPr/>
      <dgm:t>
        <a:bodyPr/>
        <a:lstStyle/>
        <a:p>
          <a:endParaRPr lang="ru-RU"/>
        </a:p>
      </dgm:t>
    </dgm:pt>
    <dgm:pt modelId="{94FE8ABB-5C03-4CC6-B1CB-45EEE0BD13F3}" type="sibTrans" cxnId="{DE4D7E30-A439-4DB1-AC67-A806B99538CA}">
      <dgm:prSet/>
      <dgm:spPr/>
      <dgm:t>
        <a:bodyPr/>
        <a:lstStyle/>
        <a:p>
          <a:endParaRPr lang="ru-RU"/>
        </a:p>
      </dgm:t>
    </dgm:pt>
    <dgm:pt modelId="{CCC4FEF1-F3D7-4F60-AC6D-8336F861EBC8}">
      <dgm:prSet phldrT="[Текст]"/>
      <dgm:spPr/>
      <dgm:t>
        <a:bodyPr/>
        <a:lstStyle/>
        <a:p>
          <a:r>
            <a:rPr lang="ru-RU" b="1" dirty="0" smtClean="0"/>
            <a:t>Заповедные</a:t>
          </a:r>
          <a:r>
            <a:rPr lang="ru-RU" dirty="0" smtClean="0"/>
            <a:t> </a:t>
          </a:r>
          <a:r>
            <a:rPr lang="ru-RU" b="1" dirty="0" smtClean="0"/>
            <a:t>места</a:t>
          </a:r>
          <a:endParaRPr lang="ru-RU" b="1" dirty="0"/>
        </a:p>
      </dgm:t>
    </dgm:pt>
    <dgm:pt modelId="{C2C77343-D1BA-4AEA-BDA4-6B2279C9E0E4}" type="parTrans" cxnId="{41CD1799-3898-4446-B329-28B85190EE51}">
      <dgm:prSet/>
      <dgm:spPr/>
      <dgm:t>
        <a:bodyPr/>
        <a:lstStyle/>
        <a:p>
          <a:endParaRPr lang="ru-RU"/>
        </a:p>
      </dgm:t>
    </dgm:pt>
    <dgm:pt modelId="{7DEF9A0E-6C2A-45DB-A925-28D5760ADF07}" type="sibTrans" cxnId="{41CD1799-3898-4446-B329-28B85190EE51}">
      <dgm:prSet/>
      <dgm:spPr/>
      <dgm:t>
        <a:bodyPr/>
        <a:lstStyle/>
        <a:p>
          <a:endParaRPr lang="ru-RU"/>
        </a:p>
      </dgm:t>
    </dgm:pt>
    <dgm:pt modelId="{E515ADA3-102E-4AF1-9B00-A3A6C8783959}">
      <dgm:prSet phldrT="[Текст]"/>
      <dgm:spPr/>
      <dgm:t>
        <a:bodyPr/>
        <a:lstStyle/>
        <a:p>
          <a:r>
            <a:rPr lang="ru-RU" b="1" dirty="0" smtClean="0"/>
            <a:t>Красная книга Среднего Урала</a:t>
          </a:r>
          <a:endParaRPr lang="ru-RU" b="1" dirty="0"/>
        </a:p>
      </dgm:t>
    </dgm:pt>
    <dgm:pt modelId="{DDEEF21B-9812-4FD7-8950-EF1AA0F33ED4}" type="parTrans" cxnId="{A3E6FEE2-6F4B-40C9-BF68-E152D4B52548}">
      <dgm:prSet/>
      <dgm:spPr/>
      <dgm:t>
        <a:bodyPr/>
        <a:lstStyle/>
        <a:p>
          <a:endParaRPr lang="ru-RU"/>
        </a:p>
      </dgm:t>
    </dgm:pt>
    <dgm:pt modelId="{7024683A-BBAB-417C-BFD5-3BD3272A97B2}" type="sibTrans" cxnId="{A3E6FEE2-6F4B-40C9-BF68-E152D4B52548}">
      <dgm:prSet/>
      <dgm:spPr/>
      <dgm:t>
        <a:bodyPr/>
        <a:lstStyle/>
        <a:p>
          <a:endParaRPr lang="ru-RU"/>
        </a:p>
      </dgm:t>
    </dgm:pt>
    <dgm:pt modelId="{90B7665D-A1C2-4FF3-8707-8C3DCA5FD3C2}">
      <dgm:prSet phldrT="[Текст]"/>
      <dgm:spPr/>
      <dgm:t>
        <a:bodyPr/>
        <a:lstStyle/>
        <a:p>
          <a:r>
            <a:rPr lang="ru-RU" b="1" dirty="0" smtClean="0"/>
            <a:t>Творчество- пишут и поют дети</a:t>
          </a:r>
          <a:endParaRPr lang="ru-RU" b="1" dirty="0"/>
        </a:p>
      </dgm:t>
    </dgm:pt>
    <dgm:pt modelId="{D35EE513-838A-44C8-9306-4876B397C7A8}" type="parTrans" cxnId="{455E5127-18D5-4A63-90F0-A982D5D1EC3D}">
      <dgm:prSet/>
      <dgm:spPr/>
      <dgm:t>
        <a:bodyPr/>
        <a:lstStyle/>
        <a:p>
          <a:endParaRPr lang="ru-RU"/>
        </a:p>
      </dgm:t>
    </dgm:pt>
    <dgm:pt modelId="{9A90F77E-53E0-4057-B8EF-FA0DB23452DF}" type="sibTrans" cxnId="{455E5127-18D5-4A63-90F0-A982D5D1EC3D}">
      <dgm:prSet/>
      <dgm:spPr/>
      <dgm:t>
        <a:bodyPr/>
        <a:lstStyle/>
        <a:p>
          <a:endParaRPr lang="ru-RU"/>
        </a:p>
      </dgm:t>
    </dgm:pt>
    <dgm:pt modelId="{F07879B0-E168-4D2A-92AC-D45B8DF9F87A}">
      <dgm:prSet phldrT="[Текст]"/>
      <dgm:spPr/>
      <dgm:t>
        <a:bodyPr/>
        <a:lstStyle/>
        <a:p>
          <a:r>
            <a:rPr lang="ru-RU" b="1" dirty="0" smtClean="0"/>
            <a:t>Почта</a:t>
          </a:r>
          <a:endParaRPr lang="ru-RU" b="1" dirty="0"/>
        </a:p>
      </dgm:t>
    </dgm:pt>
    <dgm:pt modelId="{A9A73286-23A0-4E03-BF3D-C8FB0F591590}" type="parTrans" cxnId="{EE7EB022-6935-4E17-9280-8AB334990A31}">
      <dgm:prSet/>
      <dgm:spPr/>
      <dgm:t>
        <a:bodyPr/>
        <a:lstStyle/>
        <a:p>
          <a:endParaRPr lang="ru-RU"/>
        </a:p>
      </dgm:t>
    </dgm:pt>
    <dgm:pt modelId="{1772EC19-DD14-4DC6-970E-CE664E85E309}" type="sibTrans" cxnId="{EE7EB022-6935-4E17-9280-8AB334990A31}">
      <dgm:prSet/>
      <dgm:spPr/>
      <dgm:t>
        <a:bodyPr/>
        <a:lstStyle/>
        <a:p>
          <a:endParaRPr lang="ru-RU"/>
        </a:p>
      </dgm:t>
    </dgm:pt>
    <dgm:pt modelId="{9C200796-609B-4DB6-8A3A-3AB49BF512F0}" type="pres">
      <dgm:prSet presAssocID="{7DAA0661-4545-4FE3-9C76-55B54949ACFD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EEDF267-7801-48A4-A3CB-D11A8F148F52}" type="pres">
      <dgm:prSet presAssocID="{BD2C8ACD-7AE6-477C-A291-2EB44A5B9018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138C9C2-46A3-4304-8993-31A0590F0B65}" type="pres">
      <dgm:prSet presAssocID="{94FE8ABB-5C03-4CC6-B1CB-45EEE0BD13F3}" presName="sibTrans" presStyleLbl="sibTrans2D1" presStyleIdx="0" presStyleCnt="5"/>
      <dgm:spPr/>
      <dgm:t>
        <a:bodyPr/>
        <a:lstStyle/>
        <a:p>
          <a:endParaRPr lang="ru-RU"/>
        </a:p>
      </dgm:t>
    </dgm:pt>
    <dgm:pt modelId="{047F1CE3-5384-4C4C-BBFB-E68B4CC1AE22}" type="pres">
      <dgm:prSet presAssocID="{94FE8ABB-5C03-4CC6-B1CB-45EEE0BD13F3}" presName="connectorText" presStyleLbl="sibTrans2D1" presStyleIdx="0" presStyleCnt="5"/>
      <dgm:spPr/>
      <dgm:t>
        <a:bodyPr/>
        <a:lstStyle/>
        <a:p>
          <a:endParaRPr lang="ru-RU"/>
        </a:p>
      </dgm:t>
    </dgm:pt>
    <dgm:pt modelId="{F9DE418A-5CF3-4912-BED5-DF2613B91B4E}" type="pres">
      <dgm:prSet presAssocID="{CCC4FEF1-F3D7-4F60-AC6D-8336F861EBC8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8CD2D7-C832-4270-92A5-563215271BBB}" type="pres">
      <dgm:prSet presAssocID="{7DEF9A0E-6C2A-45DB-A925-28D5760ADF07}" presName="sibTrans" presStyleLbl="sibTrans2D1" presStyleIdx="1" presStyleCnt="5"/>
      <dgm:spPr/>
      <dgm:t>
        <a:bodyPr/>
        <a:lstStyle/>
        <a:p>
          <a:endParaRPr lang="ru-RU"/>
        </a:p>
      </dgm:t>
    </dgm:pt>
    <dgm:pt modelId="{E04D7AA7-E439-44DC-9824-8A5F1EE9BC3B}" type="pres">
      <dgm:prSet presAssocID="{7DEF9A0E-6C2A-45DB-A925-28D5760ADF07}" presName="connectorText" presStyleLbl="sibTrans2D1" presStyleIdx="1" presStyleCnt="5"/>
      <dgm:spPr/>
      <dgm:t>
        <a:bodyPr/>
        <a:lstStyle/>
        <a:p>
          <a:endParaRPr lang="ru-RU"/>
        </a:p>
      </dgm:t>
    </dgm:pt>
    <dgm:pt modelId="{01CD3232-F389-4A4C-A008-E15CA28CB41A}" type="pres">
      <dgm:prSet presAssocID="{E515ADA3-102E-4AF1-9B00-A3A6C8783959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EAA7776-4EBD-41AD-96A7-A4F8D8B79447}" type="pres">
      <dgm:prSet presAssocID="{7024683A-BBAB-417C-BFD5-3BD3272A97B2}" presName="sibTrans" presStyleLbl="sibTrans2D1" presStyleIdx="2" presStyleCnt="5"/>
      <dgm:spPr/>
      <dgm:t>
        <a:bodyPr/>
        <a:lstStyle/>
        <a:p>
          <a:endParaRPr lang="ru-RU"/>
        </a:p>
      </dgm:t>
    </dgm:pt>
    <dgm:pt modelId="{0DE38488-7283-4940-B148-54F7485F0605}" type="pres">
      <dgm:prSet presAssocID="{7024683A-BBAB-417C-BFD5-3BD3272A97B2}" presName="connectorText" presStyleLbl="sibTrans2D1" presStyleIdx="2" presStyleCnt="5"/>
      <dgm:spPr/>
      <dgm:t>
        <a:bodyPr/>
        <a:lstStyle/>
        <a:p>
          <a:endParaRPr lang="ru-RU"/>
        </a:p>
      </dgm:t>
    </dgm:pt>
    <dgm:pt modelId="{FC2E111C-28F2-4B5E-A385-D420C0A378E3}" type="pres">
      <dgm:prSet presAssocID="{90B7665D-A1C2-4FF3-8707-8C3DCA5FD3C2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B25BBF9-52A7-4686-91CA-A7055EB875F9}" type="pres">
      <dgm:prSet presAssocID="{9A90F77E-53E0-4057-B8EF-FA0DB23452DF}" presName="sibTrans" presStyleLbl="sibTrans2D1" presStyleIdx="3" presStyleCnt="5"/>
      <dgm:spPr/>
      <dgm:t>
        <a:bodyPr/>
        <a:lstStyle/>
        <a:p>
          <a:endParaRPr lang="ru-RU"/>
        </a:p>
      </dgm:t>
    </dgm:pt>
    <dgm:pt modelId="{20281225-2B64-4F29-8ACF-04D3BAEFB80A}" type="pres">
      <dgm:prSet presAssocID="{9A90F77E-53E0-4057-B8EF-FA0DB23452DF}" presName="connectorText" presStyleLbl="sibTrans2D1" presStyleIdx="3" presStyleCnt="5"/>
      <dgm:spPr/>
      <dgm:t>
        <a:bodyPr/>
        <a:lstStyle/>
        <a:p>
          <a:endParaRPr lang="ru-RU"/>
        </a:p>
      </dgm:t>
    </dgm:pt>
    <dgm:pt modelId="{C8C5306A-4C87-4C34-B336-9A6A7D447FBA}" type="pres">
      <dgm:prSet presAssocID="{F07879B0-E168-4D2A-92AC-D45B8DF9F87A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978D7C-7596-4D66-90DF-B53BCC6AC585}" type="pres">
      <dgm:prSet presAssocID="{1772EC19-DD14-4DC6-970E-CE664E85E309}" presName="sibTrans" presStyleLbl="sibTrans2D1" presStyleIdx="4" presStyleCnt="5"/>
      <dgm:spPr/>
      <dgm:t>
        <a:bodyPr/>
        <a:lstStyle/>
        <a:p>
          <a:endParaRPr lang="ru-RU"/>
        </a:p>
      </dgm:t>
    </dgm:pt>
    <dgm:pt modelId="{07B08371-5075-4468-BECA-DC4405899AF4}" type="pres">
      <dgm:prSet presAssocID="{1772EC19-DD14-4DC6-970E-CE664E85E309}" presName="connectorText" presStyleLbl="sibTrans2D1" presStyleIdx="4" presStyleCnt="5"/>
      <dgm:spPr/>
      <dgm:t>
        <a:bodyPr/>
        <a:lstStyle/>
        <a:p>
          <a:endParaRPr lang="ru-RU"/>
        </a:p>
      </dgm:t>
    </dgm:pt>
  </dgm:ptLst>
  <dgm:cxnLst>
    <dgm:cxn modelId="{85D07601-81EC-493B-BAE0-2B8ECBEFD3C4}" type="presOf" srcId="{F07879B0-E168-4D2A-92AC-D45B8DF9F87A}" destId="{C8C5306A-4C87-4C34-B336-9A6A7D447FBA}" srcOrd="0" destOrd="0" presId="urn:microsoft.com/office/officeart/2005/8/layout/cycle2"/>
    <dgm:cxn modelId="{A3E6FEE2-6F4B-40C9-BF68-E152D4B52548}" srcId="{7DAA0661-4545-4FE3-9C76-55B54949ACFD}" destId="{E515ADA3-102E-4AF1-9B00-A3A6C8783959}" srcOrd="2" destOrd="0" parTransId="{DDEEF21B-9812-4FD7-8950-EF1AA0F33ED4}" sibTransId="{7024683A-BBAB-417C-BFD5-3BD3272A97B2}"/>
    <dgm:cxn modelId="{733A0C73-0FD9-4DF8-933E-19EB2A4CD427}" type="presOf" srcId="{CCC4FEF1-F3D7-4F60-AC6D-8336F861EBC8}" destId="{F9DE418A-5CF3-4912-BED5-DF2613B91B4E}" srcOrd="0" destOrd="0" presId="urn:microsoft.com/office/officeart/2005/8/layout/cycle2"/>
    <dgm:cxn modelId="{2D0BEF65-19B9-49EB-A785-731F8E19BFC4}" type="presOf" srcId="{1772EC19-DD14-4DC6-970E-CE664E85E309}" destId="{07B08371-5075-4468-BECA-DC4405899AF4}" srcOrd="1" destOrd="0" presId="urn:microsoft.com/office/officeart/2005/8/layout/cycle2"/>
    <dgm:cxn modelId="{75BF44D2-2212-40DE-B399-D521BCCD04A3}" type="presOf" srcId="{BD2C8ACD-7AE6-477C-A291-2EB44A5B9018}" destId="{CEEDF267-7801-48A4-A3CB-D11A8F148F52}" srcOrd="0" destOrd="0" presId="urn:microsoft.com/office/officeart/2005/8/layout/cycle2"/>
    <dgm:cxn modelId="{E4AB6E8B-F810-471E-86FD-8CD073776FA0}" type="presOf" srcId="{9A90F77E-53E0-4057-B8EF-FA0DB23452DF}" destId="{CB25BBF9-52A7-4686-91CA-A7055EB875F9}" srcOrd="0" destOrd="0" presId="urn:microsoft.com/office/officeart/2005/8/layout/cycle2"/>
    <dgm:cxn modelId="{2E683FDB-3546-45D8-9BC9-891376759658}" type="presOf" srcId="{1772EC19-DD14-4DC6-970E-CE664E85E309}" destId="{0A978D7C-7596-4D66-90DF-B53BCC6AC585}" srcOrd="0" destOrd="0" presId="urn:microsoft.com/office/officeart/2005/8/layout/cycle2"/>
    <dgm:cxn modelId="{DE4D7E30-A439-4DB1-AC67-A806B99538CA}" srcId="{7DAA0661-4545-4FE3-9C76-55B54949ACFD}" destId="{BD2C8ACD-7AE6-477C-A291-2EB44A5B9018}" srcOrd="0" destOrd="0" parTransId="{84780E0E-6ECE-4764-867E-29D3EFCADDAB}" sibTransId="{94FE8ABB-5C03-4CC6-B1CB-45EEE0BD13F3}"/>
    <dgm:cxn modelId="{2DCFB4F7-6115-4C3F-8DF0-6707C0E1A0C2}" type="presOf" srcId="{94FE8ABB-5C03-4CC6-B1CB-45EEE0BD13F3}" destId="{047F1CE3-5384-4C4C-BBFB-E68B4CC1AE22}" srcOrd="1" destOrd="0" presId="urn:microsoft.com/office/officeart/2005/8/layout/cycle2"/>
    <dgm:cxn modelId="{06BE883B-420E-458A-81D6-24AD0199F912}" type="presOf" srcId="{E515ADA3-102E-4AF1-9B00-A3A6C8783959}" destId="{01CD3232-F389-4A4C-A008-E15CA28CB41A}" srcOrd="0" destOrd="0" presId="urn:microsoft.com/office/officeart/2005/8/layout/cycle2"/>
    <dgm:cxn modelId="{E75F97C8-0183-48BB-AF60-CC5A9D3CF4D7}" type="presOf" srcId="{7DAA0661-4545-4FE3-9C76-55B54949ACFD}" destId="{9C200796-609B-4DB6-8A3A-3AB49BF512F0}" srcOrd="0" destOrd="0" presId="urn:microsoft.com/office/officeart/2005/8/layout/cycle2"/>
    <dgm:cxn modelId="{C125E31D-FDCA-43BB-9F61-1B4111F8C74F}" type="presOf" srcId="{9A90F77E-53E0-4057-B8EF-FA0DB23452DF}" destId="{20281225-2B64-4F29-8ACF-04D3BAEFB80A}" srcOrd="1" destOrd="0" presId="urn:microsoft.com/office/officeart/2005/8/layout/cycle2"/>
    <dgm:cxn modelId="{41CD1799-3898-4446-B329-28B85190EE51}" srcId="{7DAA0661-4545-4FE3-9C76-55B54949ACFD}" destId="{CCC4FEF1-F3D7-4F60-AC6D-8336F861EBC8}" srcOrd="1" destOrd="0" parTransId="{C2C77343-D1BA-4AEA-BDA4-6B2279C9E0E4}" sibTransId="{7DEF9A0E-6C2A-45DB-A925-28D5760ADF07}"/>
    <dgm:cxn modelId="{039E481C-AAA5-457A-BF85-A087FA99E78A}" type="presOf" srcId="{7DEF9A0E-6C2A-45DB-A925-28D5760ADF07}" destId="{E04D7AA7-E439-44DC-9824-8A5F1EE9BC3B}" srcOrd="1" destOrd="0" presId="urn:microsoft.com/office/officeart/2005/8/layout/cycle2"/>
    <dgm:cxn modelId="{0C981FC6-42C7-4449-8DD4-3CCB03A81565}" type="presOf" srcId="{7DEF9A0E-6C2A-45DB-A925-28D5760ADF07}" destId="{8E8CD2D7-C832-4270-92A5-563215271BBB}" srcOrd="0" destOrd="0" presId="urn:microsoft.com/office/officeart/2005/8/layout/cycle2"/>
    <dgm:cxn modelId="{3776B899-15D4-45F5-8F1A-25F7BA5987D3}" type="presOf" srcId="{7024683A-BBAB-417C-BFD5-3BD3272A97B2}" destId="{7EAA7776-4EBD-41AD-96A7-A4F8D8B79447}" srcOrd="0" destOrd="0" presId="urn:microsoft.com/office/officeart/2005/8/layout/cycle2"/>
    <dgm:cxn modelId="{65D84001-A956-4201-A48B-3476D2F65C88}" type="presOf" srcId="{94FE8ABB-5C03-4CC6-B1CB-45EEE0BD13F3}" destId="{D138C9C2-46A3-4304-8993-31A0590F0B65}" srcOrd="0" destOrd="0" presId="urn:microsoft.com/office/officeart/2005/8/layout/cycle2"/>
    <dgm:cxn modelId="{455E5127-18D5-4A63-90F0-A982D5D1EC3D}" srcId="{7DAA0661-4545-4FE3-9C76-55B54949ACFD}" destId="{90B7665D-A1C2-4FF3-8707-8C3DCA5FD3C2}" srcOrd="3" destOrd="0" parTransId="{D35EE513-838A-44C8-9306-4876B397C7A8}" sibTransId="{9A90F77E-53E0-4057-B8EF-FA0DB23452DF}"/>
    <dgm:cxn modelId="{EE7EB022-6935-4E17-9280-8AB334990A31}" srcId="{7DAA0661-4545-4FE3-9C76-55B54949ACFD}" destId="{F07879B0-E168-4D2A-92AC-D45B8DF9F87A}" srcOrd="4" destOrd="0" parTransId="{A9A73286-23A0-4E03-BF3D-C8FB0F591590}" sibTransId="{1772EC19-DD14-4DC6-970E-CE664E85E309}"/>
    <dgm:cxn modelId="{CC946385-15A0-481B-AF7F-451B6778B876}" type="presOf" srcId="{7024683A-BBAB-417C-BFD5-3BD3272A97B2}" destId="{0DE38488-7283-4940-B148-54F7485F0605}" srcOrd="1" destOrd="0" presId="urn:microsoft.com/office/officeart/2005/8/layout/cycle2"/>
    <dgm:cxn modelId="{D965CEEA-3515-4A65-B52F-24C09C3616EC}" type="presOf" srcId="{90B7665D-A1C2-4FF3-8707-8C3DCA5FD3C2}" destId="{FC2E111C-28F2-4B5E-A385-D420C0A378E3}" srcOrd="0" destOrd="0" presId="urn:microsoft.com/office/officeart/2005/8/layout/cycle2"/>
    <dgm:cxn modelId="{AA45F729-8954-4209-9A0F-0462FAC94576}" type="presParOf" srcId="{9C200796-609B-4DB6-8A3A-3AB49BF512F0}" destId="{CEEDF267-7801-48A4-A3CB-D11A8F148F52}" srcOrd="0" destOrd="0" presId="urn:microsoft.com/office/officeart/2005/8/layout/cycle2"/>
    <dgm:cxn modelId="{A6AAC019-A2D9-4A02-8374-8ADBF845F9F0}" type="presParOf" srcId="{9C200796-609B-4DB6-8A3A-3AB49BF512F0}" destId="{D138C9C2-46A3-4304-8993-31A0590F0B65}" srcOrd="1" destOrd="0" presId="urn:microsoft.com/office/officeart/2005/8/layout/cycle2"/>
    <dgm:cxn modelId="{60F161AC-6931-4A2D-AF6D-425D563B669D}" type="presParOf" srcId="{D138C9C2-46A3-4304-8993-31A0590F0B65}" destId="{047F1CE3-5384-4C4C-BBFB-E68B4CC1AE22}" srcOrd="0" destOrd="0" presId="urn:microsoft.com/office/officeart/2005/8/layout/cycle2"/>
    <dgm:cxn modelId="{DBA64855-2C37-4BBB-8199-F4209ECE5259}" type="presParOf" srcId="{9C200796-609B-4DB6-8A3A-3AB49BF512F0}" destId="{F9DE418A-5CF3-4912-BED5-DF2613B91B4E}" srcOrd="2" destOrd="0" presId="urn:microsoft.com/office/officeart/2005/8/layout/cycle2"/>
    <dgm:cxn modelId="{51A2B306-040B-4E26-9E1A-784087DC1678}" type="presParOf" srcId="{9C200796-609B-4DB6-8A3A-3AB49BF512F0}" destId="{8E8CD2D7-C832-4270-92A5-563215271BBB}" srcOrd="3" destOrd="0" presId="urn:microsoft.com/office/officeart/2005/8/layout/cycle2"/>
    <dgm:cxn modelId="{33A73ECE-8F11-432A-9DCF-B7A67314237B}" type="presParOf" srcId="{8E8CD2D7-C832-4270-92A5-563215271BBB}" destId="{E04D7AA7-E439-44DC-9824-8A5F1EE9BC3B}" srcOrd="0" destOrd="0" presId="urn:microsoft.com/office/officeart/2005/8/layout/cycle2"/>
    <dgm:cxn modelId="{8FF3B58E-A9F6-4860-A990-BA8CCD7004D3}" type="presParOf" srcId="{9C200796-609B-4DB6-8A3A-3AB49BF512F0}" destId="{01CD3232-F389-4A4C-A008-E15CA28CB41A}" srcOrd="4" destOrd="0" presId="urn:microsoft.com/office/officeart/2005/8/layout/cycle2"/>
    <dgm:cxn modelId="{44605F7D-C105-4614-9165-DCDD7CFCA89E}" type="presParOf" srcId="{9C200796-609B-4DB6-8A3A-3AB49BF512F0}" destId="{7EAA7776-4EBD-41AD-96A7-A4F8D8B79447}" srcOrd="5" destOrd="0" presId="urn:microsoft.com/office/officeart/2005/8/layout/cycle2"/>
    <dgm:cxn modelId="{542EB93C-2FF5-4CC4-8DC1-E2C2837E699C}" type="presParOf" srcId="{7EAA7776-4EBD-41AD-96A7-A4F8D8B79447}" destId="{0DE38488-7283-4940-B148-54F7485F0605}" srcOrd="0" destOrd="0" presId="urn:microsoft.com/office/officeart/2005/8/layout/cycle2"/>
    <dgm:cxn modelId="{41E152F3-9D19-44AB-AD07-0031648B8225}" type="presParOf" srcId="{9C200796-609B-4DB6-8A3A-3AB49BF512F0}" destId="{FC2E111C-28F2-4B5E-A385-D420C0A378E3}" srcOrd="6" destOrd="0" presId="urn:microsoft.com/office/officeart/2005/8/layout/cycle2"/>
    <dgm:cxn modelId="{18A38F91-5DCD-4438-A026-51B33FEF7C63}" type="presParOf" srcId="{9C200796-609B-4DB6-8A3A-3AB49BF512F0}" destId="{CB25BBF9-52A7-4686-91CA-A7055EB875F9}" srcOrd="7" destOrd="0" presId="urn:microsoft.com/office/officeart/2005/8/layout/cycle2"/>
    <dgm:cxn modelId="{A2665B2A-9D56-4BB2-B652-E407D320035A}" type="presParOf" srcId="{CB25BBF9-52A7-4686-91CA-A7055EB875F9}" destId="{20281225-2B64-4F29-8ACF-04D3BAEFB80A}" srcOrd="0" destOrd="0" presId="urn:microsoft.com/office/officeart/2005/8/layout/cycle2"/>
    <dgm:cxn modelId="{E6F19BE2-18E8-4DE8-A9E1-2920E36FAD36}" type="presParOf" srcId="{9C200796-609B-4DB6-8A3A-3AB49BF512F0}" destId="{C8C5306A-4C87-4C34-B336-9A6A7D447FBA}" srcOrd="8" destOrd="0" presId="urn:microsoft.com/office/officeart/2005/8/layout/cycle2"/>
    <dgm:cxn modelId="{CD739D10-B615-44BD-82A1-C97A7AE28DF9}" type="presParOf" srcId="{9C200796-609B-4DB6-8A3A-3AB49BF512F0}" destId="{0A978D7C-7596-4D66-90DF-B53BCC6AC585}" srcOrd="9" destOrd="0" presId="urn:microsoft.com/office/officeart/2005/8/layout/cycle2"/>
    <dgm:cxn modelId="{5FD17443-EA9E-4327-A85B-EFC0B756F8D5}" type="presParOf" srcId="{0A978D7C-7596-4D66-90DF-B53BCC6AC585}" destId="{07B08371-5075-4468-BECA-DC4405899AF4}" srcOrd="0" destOrd="0" presId="urn:microsoft.com/office/officeart/2005/8/layout/cycle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17.08.2015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17.08.2015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17.08.2015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17.08.2015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17.08.2015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17.08.2015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17.08.2015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17.08.2015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17.08.2015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solidFill>
            <a:schemeClr val="accent1">
              <a:lumMod val="50000"/>
            </a:schemeClr>
          </a:solidFill>
        </p:spPr>
        <p:txBody>
          <a:bodyPr>
            <a:normAutofit fontScale="92500" lnSpcReduction="10000"/>
          </a:bodyPr>
          <a:lstStyle/>
          <a:p>
            <a:r>
              <a:rPr lang="ru-RU" sz="4000" b="1" dirty="0" smtClean="0">
                <a:solidFill>
                  <a:schemeClr val="accent3">
                    <a:lumMod val="75000"/>
                  </a:schemeClr>
                </a:solidFill>
              </a:rPr>
              <a:t>Литературно-экологическая</a:t>
            </a:r>
            <a:r>
              <a:rPr lang="ru-RU" sz="4000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4000" b="1" dirty="0" smtClean="0">
                <a:solidFill>
                  <a:schemeClr val="accent3">
                    <a:lumMod val="75000"/>
                  </a:schemeClr>
                </a:solidFill>
              </a:rPr>
              <a:t>конкурсная программа</a:t>
            </a:r>
            <a:r>
              <a:rPr lang="ru-RU" sz="4000" dirty="0" smtClean="0">
                <a:solidFill>
                  <a:schemeClr val="accent3">
                    <a:lumMod val="75000"/>
                  </a:schemeClr>
                </a:solidFill>
              </a:rPr>
              <a:t>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Знай и люби родную землю.</a:t>
            </a:r>
            <a:endParaRPr lang="ru-RU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52400"/>
            <a:ext cx="8258204" cy="5991244"/>
          </a:xfrm>
        </p:spPr>
        <p:txBody>
          <a:bodyPr/>
          <a:lstStyle/>
          <a:p>
            <a:r>
              <a:rPr lang="ru-RU" b="1" dirty="0" smtClean="0"/>
              <a:t>Остановка: Охраняемые   заповедные места.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152400"/>
            <a:ext cx="8329642" cy="6062682"/>
          </a:xfrm>
        </p:spPr>
        <p:txBody>
          <a:bodyPr/>
          <a:lstStyle/>
          <a:p>
            <a:r>
              <a:rPr lang="ru-RU" dirty="0" smtClean="0"/>
              <a:t>Сколько заповедников на Урале?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52400"/>
            <a:ext cx="8186766" cy="5919806"/>
          </a:xfrm>
        </p:spPr>
        <p:txBody>
          <a:bodyPr/>
          <a:lstStyle/>
          <a:p>
            <a:r>
              <a:rPr lang="ru-RU" dirty="0" smtClean="0"/>
              <a:t>Как называется   самый большой заповедник на Урале?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152400"/>
            <a:ext cx="8329642" cy="6134120"/>
          </a:xfrm>
        </p:spPr>
        <p:txBody>
          <a:bodyPr/>
          <a:lstStyle/>
          <a:p>
            <a:r>
              <a:rPr lang="ru-RU" dirty="0" smtClean="0"/>
              <a:t>Назовите ближайший к нам заказник.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152400"/>
            <a:ext cx="8329642" cy="5848368"/>
          </a:xfrm>
        </p:spPr>
        <p:txBody>
          <a:bodyPr/>
          <a:lstStyle/>
          <a:p>
            <a:r>
              <a:rPr lang="ru-RU" dirty="0" smtClean="0"/>
              <a:t>Кого охраняют в этом заказнике?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152400"/>
            <a:ext cx="8329642" cy="6062682"/>
          </a:xfrm>
        </p:spPr>
        <p:txBody>
          <a:bodyPr/>
          <a:lstStyle/>
          <a:p>
            <a:r>
              <a:rPr lang="ru-RU" dirty="0" smtClean="0"/>
              <a:t>Какая разница между заповедником и заказником?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152400"/>
            <a:ext cx="8329642" cy="6134120"/>
          </a:xfrm>
        </p:spPr>
        <p:txBody>
          <a:bodyPr/>
          <a:lstStyle/>
          <a:p>
            <a:r>
              <a:rPr lang="ru-RU" dirty="0" smtClean="0"/>
              <a:t>Что такое памятники природы и что к ним относят?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152400"/>
            <a:ext cx="8329642" cy="5919806"/>
          </a:xfrm>
        </p:spPr>
        <p:txBody>
          <a:bodyPr/>
          <a:lstStyle/>
          <a:p>
            <a:r>
              <a:rPr lang="ru-RU" b="1" dirty="0" smtClean="0"/>
              <a:t>Остановка: Красная книга Среднего Урала.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152400"/>
            <a:ext cx="8472518" cy="6205558"/>
          </a:xfrm>
        </p:spPr>
        <p:txBody>
          <a:bodyPr/>
          <a:lstStyle/>
          <a:p>
            <a:r>
              <a:rPr lang="ru-RU" dirty="0" smtClean="0"/>
              <a:t>Когда была издана Красная книга Среднего Урала?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52400"/>
            <a:ext cx="8258204" cy="6205558"/>
          </a:xfrm>
        </p:spPr>
        <p:txBody>
          <a:bodyPr/>
          <a:lstStyle/>
          <a:p>
            <a:r>
              <a:rPr lang="ru-RU" dirty="0" smtClean="0"/>
              <a:t>На сколько категорий(групп) поделены охраняемые организмы в Красной книге?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/>
        </p:nvGraphicFramePr>
        <p:xfrm>
          <a:off x="357158" y="152400"/>
          <a:ext cx="8329642" cy="61341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152400"/>
            <a:ext cx="8401080" cy="6205558"/>
          </a:xfrm>
        </p:spPr>
        <p:txBody>
          <a:bodyPr>
            <a:normAutofit/>
          </a:bodyPr>
          <a:lstStyle/>
          <a:p>
            <a:r>
              <a:rPr lang="ru-RU" b="1" dirty="0" smtClean="0"/>
              <a:t>1 команде: </a:t>
            </a:r>
            <a:r>
              <a:rPr lang="ru-RU" dirty="0" smtClean="0"/>
              <a:t>Составьте список насекомых, занесенных в Красную книгу Среднего Урала.</a:t>
            </a:r>
            <a:br>
              <a:rPr lang="ru-RU" dirty="0" smtClean="0"/>
            </a:br>
            <a:r>
              <a:rPr lang="ru-RU" b="1" dirty="0" smtClean="0"/>
              <a:t>2 команде: </a:t>
            </a:r>
            <a:r>
              <a:rPr lang="ru-RU" dirty="0" smtClean="0"/>
              <a:t>Составьте список зверей, занесенных в Красную книгу Среднего Урала.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01080" cy="564360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3600" dirty="0" smtClean="0"/>
              <a:t>В данном перечне отметьте галочкой растения, занесенные в Красную книгу Среднего Урала:</a:t>
            </a:r>
            <a:br>
              <a:rPr lang="ru-RU" sz="3600" dirty="0" smtClean="0"/>
            </a:br>
            <a:r>
              <a:rPr lang="ru-RU" sz="3600" dirty="0" smtClean="0"/>
              <a:t>-лилия кудреватая     -прострел</a:t>
            </a:r>
            <a:br>
              <a:rPr lang="ru-RU" sz="3600" dirty="0" smtClean="0"/>
            </a:br>
            <a:r>
              <a:rPr lang="ru-RU" sz="3600" dirty="0" smtClean="0"/>
              <a:t>-подорожник               -пастушья сумка   -лук победный            -ромашка лесная   -ромашка аптечная    -родиола  розовая  –мать-и-мачеха           -пупавка красивая  –ковыль                      -венерин башмачок  –адонис                       -гвоздика  иглолистная.</a:t>
            </a:r>
            <a:br>
              <a:rPr lang="ru-RU" sz="3600" dirty="0" smtClean="0"/>
            </a:br>
            <a:r>
              <a:rPr lang="ru-RU" sz="3600" dirty="0" smtClean="0"/>
              <a:t>-дикая редька            -гусиная лапка     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52400"/>
            <a:ext cx="8258204" cy="6062682"/>
          </a:xfrm>
        </p:spPr>
        <p:txBody>
          <a:bodyPr/>
          <a:lstStyle/>
          <a:p>
            <a:r>
              <a:rPr lang="ru-RU" b="1" dirty="0" smtClean="0"/>
              <a:t>Остановка: Творческая.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152400"/>
            <a:ext cx="8401080" cy="5776930"/>
          </a:xfrm>
        </p:spPr>
        <p:txBody>
          <a:bodyPr/>
          <a:lstStyle/>
          <a:p>
            <a:r>
              <a:rPr lang="ru-RU" dirty="0" smtClean="0"/>
              <a:t>Конкурс сочинительства: напишите небольшой стих о родном крае, о красоте природы. Можно связать с экологией.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152400"/>
            <a:ext cx="8329642" cy="5848368"/>
          </a:xfrm>
        </p:spPr>
        <p:txBody>
          <a:bodyPr/>
          <a:lstStyle/>
          <a:p>
            <a:r>
              <a:rPr lang="ru-RU" b="1" dirty="0" smtClean="0"/>
              <a:t>Остановка: ПОЧТА.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152400"/>
            <a:ext cx="8401080" cy="6491310"/>
          </a:xfrm>
        </p:spPr>
        <p:txBody>
          <a:bodyPr/>
          <a:lstStyle/>
          <a:p>
            <a:r>
              <a:rPr lang="ru-RU" dirty="0" smtClean="0"/>
              <a:t>Нам пришла жалоба от жителей лесов, полей, огородов, водоёмов.</a:t>
            </a:r>
            <a:br>
              <a:rPr lang="ru-RU" dirty="0" smtClean="0"/>
            </a:br>
            <a:r>
              <a:rPr lang="ru-RU" dirty="0" smtClean="0"/>
              <a:t>Ваша задача: назвать жалобщика и определить обоснованность жалобы на нас - людей.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152400"/>
            <a:ext cx="8401080" cy="6276996"/>
          </a:xfrm>
        </p:spPr>
        <p:txBody>
          <a:bodyPr>
            <a:normAutofit/>
          </a:bodyPr>
          <a:lstStyle/>
          <a:p>
            <a:r>
              <a:rPr lang="ru-RU" dirty="0" smtClean="0"/>
              <a:t>1 команде: </a:t>
            </a:r>
            <a:r>
              <a:rPr lang="ru-RU" sz="2800" dirty="0" smtClean="0"/>
              <a:t>Ох, не любят меня люди. Голос, видите ли, мой им не нравится и глаза, говорят, у меня некрасивые. Считают, что я беду приношу. Ах, так ли это? Если бы не я ,пришлось бы иногда без хлеба сидеть. Так подумайте хорошенько обижать или любить меня надо. Я убиваю тысячи полёвок.                </a:t>
            </a:r>
            <a:br>
              <a:rPr lang="ru-RU" sz="2800" dirty="0" smtClean="0"/>
            </a:br>
            <a:r>
              <a:rPr lang="ru-RU" sz="4000" dirty="0" smtClean="0"/>
              <a:t>2 команде: </a:t>
            </a:r>
            <a:r>
              <a:rPr lang="ru-RU" sz="2800" dirty="0" smtClean="0"/>
              <a:t>Сама знаю, что некрасивая я. Окажись рядом, многие шарахаются в сторону, а  то и ногой или камнем пнут. А зачем? И за что? Не всем же быть красивыми. А польза от меня людям большая: одна сохраняю огород от гусениц  и  червей.  Если в доме завелись тараканы, принеси меня и они исчезнут в моем  вместительном брюшке.</a:t>
            </a:r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152400"/>
            <a:ext cx="8329642" cy="5991244"/>
          </a:xfrm>
        </p:spPr>
        <p:txBody>
          <a:bodyPr/>
          <a:lstStyle/>
          <a:p>
            <a:r>
              <a:rPr lang="ru-RU" b="1" dirty="0" smtClean="0"/>
              <a:t>Остановка: На привале.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152400"/>
            <a:ext cx="8043890" cy="6062682"/>
          </a:xfrm>
        </p:spPr>
        <p:txBody>
          <a:bodyPr/>
          <a:lstStyle/>
          <a:p>
            <a:r>
              <a:rPr lang="ru-RU" dirty="0" smtClean="0"/>
              <a:t>Споем, друзья, песню  о природе родной!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52400"/>
            <a:ext cx="8258204" cy="6134120"/>
          </a:xfrm>
        </p:spPr>
        <p:txBody>
          <a:bodyPr/>
          <a:lstStyle/>
          <a:p>
            <a:r>
              <a:rPr lang="ru-RU" dirty="0" smtClean="0"/>
              <a:t>Подводим итоги нашего путешествия по родной земле!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52400"/>
            <a:ext cx="8186766" cy="6062682"/>
          </a:xfrm>
        </p:spPr>
        <p:txBody>
          <a:bodyPr/>
          <a:lstStyle/>
          <a:p>
            <a:r>
              <a:rPr lang="ru-RU" dirty="0" smtClean="0"/>
              <a:t>Вместе весело шагать по просторам , по просторам и конечно , подпевать лучше хором, лучше хором!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52400"/>
            <a:ext cx="8258204" cy="5919806"/>
          </a:xfrm>
        </p:spPr>
        <p:txBody>
          <a:bodyPr/>
          <a:lstStyle/>
          <a:p>
            <a:r>
              <a:rPr lang="ru-RU" dirty="0" smtClean="0"/>
              <a:t>Ребята! Это был День Экологии!      Знайте, любите и берегите родную природу!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152400"/>
            <a:ext cx="8401080" cy="6062682"/>
          </a:xfrm>
        </p:spPr>
        <p:txBody>
          <a:bodyPr/>
          <a:lstStyle/>
          <a:p>
            <a:r>
              <a:rPr lang="ru-RU" dirty="0" smtClean="0"/>
              <a:t>Спасибо всем за участие и до новых встреч</a:t>
            </a:r>
            <a:r>
              <a:rPr lang="ru-RU" dirty="0" smtClean="0"/>
              <a:t>!</a:t>
            </a:r>
            <a:br>
              <a:rPr lang="ru-RU" dirty="0" smtClean="0"/>
            </a:br>
            <a:r>
              <a:rPr lang="ru-RU" dirty="0" smtClean="0"/>
              <a:t>С вами ваш учитель биологии Яналина Н.П.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152400"/>
            <a:ext cx="8329642" cy="6205558"/>
          </a:xfrm>
        </p:spPr>
        <p:txBody>
          <a:bodyPr/>
          <a:lstStyle/>
          <a:p>
            <a:r>
              <a:rPr lang="ru-RU" dirty="0" smtClean="0"/>
              <a:t>Что мы знаем о природе родного края?                                                          Матушка-Россия! Батюшка-Урал!    И холмы, и горы, и лесной увал…     Трудный путь предстоит, но его осилит идущий к вершине знаний и любящий свою малую родину.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Остановка: Родной Урал.</a:t>
            </a:r>
            <a:endParaRPr lang="ru-RU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152400"/>
            <a:ext cx="8329642" cy="6205558"/>
          </a:xfrm>
        </p:spPr>
        <p:txBody>
          <a:bodyPr/>
          <a:lstStyle/>
          <a:p>
            <a:r>
              <a:rPr lang="ru-RU" dirty="0" smtClean="0"/>
              <a:t>Как подразделяют Урал по характеру рельефа и другим природным особенностям?</a:t>
            </a:r>
            <a:br>
              <a:rPr lang="ru-RU" dirty="0" smtClean="0"/>
            </a:b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152400"/>
            <a:ext cx="8401080" cy="6134120"/>
          </a:xfrm>
        </p:spPr>
        <p:txBody>
          <a:bodyPr/>
          <a:lstStyle/>
          <a:p>
            <a:r>
              <a:rPr lang="ru-RU" dirty="0" smtClean="0"/>
              <a:t>Какие природные зоны пересекают Уральские горы?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152400"/>
            <a:ext cx="8401080" cy="5991244"/>
          </a:xfrm>
        </p:spPr>
        <p:txBody>
          <a:bodyPr/>
          <a:lstStyle/>
          <a:p>
            <a:r>
              <a:rPr lang="ru-RU" dirty="0" smtClean="0"/>
              <a:t>Как называется природная зона юго-западной части Свердловской области, где мы с вами живем?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52400"/>
            <a:ext cx="8258204" cy="6134120"/>
          </a:xfrm>
        </p:spPr>
        <p:txBody>
          <a:bodyPr/>
          <a:lstStyle/>
          <a:p>
            <a:r>
              <a:rPr lang="ru-RU" dirty="0" smtClean="0"/>
              <a:t>Какие территории входят               состав Среднего Урала?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208</TotalTime>
  <Words>367</Words>
  <PresentationFormat>Экран (4:3)</PresentationFormat>
  <Paragraphs>36</Paragraphs>
  <Slides>31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2" baseType="lpstr">
      <vt:lpstr>Бумажная</vt:lpstr>
      <vt:lpstr>Знай и люби родную землю.</vt:lpstr>
      <vt:lpstr>Слайд 2</vt:lpstr>
      <vt:lpstr>Вместе весело шагать по просторам , по просторам и конечно , подпевать лучше хором, лучше хором!  </vt:lpstr>
      <vt:lpstr>Что мы знаем о природе родного края?                                                          Матушка-Россия! Батюшка-Урал!    И холмы, и горы, и лесной увал…     Трудный путь предстоит, но его осилит идущий к вершине знаний и любящий свою малую родину. </vt:lpstr>
      <vt:lpstr>Остановка: Родной Урал.</vt:lpstr>
      <vt:lpstr>Как подразделяют Урал по характеру рельефа и другим природным особенностям?      </vt:lpstr>
      <vt:lpstr>Какие природные зоны пересекают Уральские горы?    </vt:lpstr>
      <vt:lpstr>Как называется природная зона юго-западной части Свердловской области, где мы с вами живем?   </vt:lpstr>
      <vt:lpstr>Какие территории входят               состав Среднего Урала?    </vt:lpstr>
      <vt:lpstr>Остановка: Охраняемые   заповедные места.     </vt:lpstr>
      <vt:lpstr>Сколько заповедников на Урале?    </vt:lpstr>
      <vt:lpstr>Как называется   самый большой заповедник на Урале?   </vt:lpstr>
      <vt:lpstr>Назовите ближайший к нам заказник.    </vt:lpstr>
      <vt:lpstr>Кого охраняют в этом заказнике?    </vt:lpstr>
      <vt:lpstr>Какая разница между заповедником и заказником?    </vt:lpstr>
      <vt:lpstr>Что такое памятники природы и что к ним относят?    </vt:lpstr>
      <vt:lpstr>Остановка: Красная книга Среднего Урала.    </vt:lpstr>
      <vt:lpstr>Когда была издана Красная книга Среднего Урала?    </vt:lpstr>
      <vt:lpstr>На сколько категорий(групп) поделены охраняемые организмы в Красной книге?   </vt:lpstr>
      <vt:lpstr>1 команде: Составьте список насекомых, занесенных в Красную книгу Среднего Урала. 2 команде: Составьте список зверей, занесенных в Красную книгу Среднего Урала.  </vt:lpstr>
      <vt:lpstr>       В данном перечне отметьте галочкой растения, занесенные в Красную книгу Среднего Урала: -лилия кудреватая     -прострел -подорожник               -пастушья сумка   -лук победный            -ромашка лесная   -ромашка аптечная    -родиола  розовая  –мать-и-мачеха           -пупавка красивая  –ковыль                      -венерин башмачок  –адонис                       -гвоздика  иглолистная. -дикая редька            -гусиная лапка       </vt:lpstr>
      <vt:lpstr>Остановка: Творческая.    </vt:lpstr>
      <vt:lpstr>Конкурс сочинительства: напишите небольшой стих о родном крае, о красоте природы. Можно связать с экологией.  </vt:lpstr>
      <vt:lpstr>Остановка: ПОЧТА.    </vt:lpstr>
      <vt:lpstr>Нам пришла жалоба от жителей лесов, полей, огородов, водоёмов. Ваша задача: назвать жалобщика и определить обоснованность жалобы на нас - людей.  </vt:lpstr>
      <vt:lpstr>1 команде: Ох, не любят меня люди. Голос, видите ли, мой им не нравится и глаза, говорят, у меня некрасивые. Считают, что я беду приношу. Ах, так ли это? Если бы не я ,пришлось бы иногда без хлеба сидеть. Так подумайте хорошенько обижать или любить меня надо. Я убиваю тысячи полёвок.                 2 команде: Сама знаю, что некрасивая я. Окажись рядом, многие шарахаются в сторону, а  то и ногой или камнем пнут. А зачем? И за что? Не всем же быть красивыми. А польза от меня людям большая: одна сохраняю огород от гусениц  и  червей.  Если в доме завелись тараканы, принеси меня и они исчезнут в моем  вместительном брюшке.</vt:lpstr>
      <vt:lpstr>Остановка: На привале.     </vt:lpstr>
      <vt:lpstr>Споем, друзья, песню  о природе родной!   </vt:lpstr>
      <vt:lpstr>Подводим итоги нашего путешествия по родной земле!</vt:lpstr>
      <vt:lpstr>Ребята! Это был День Экологии!      Знайте, любите и берегите родную природу!   </vt:lpstr>
      <vt:lpstr>Спасибо всем за участие и до новых встреч! С вами ваш учитель биологии Яналина Н.П.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Знай и люби родную землю.</dc:title>
  <dc:creator>Надежда</dc:creator>
  <cp:lastModifiedBy>Надежда</cp:lastModifiedBy>
  <cp:revision>25</cp:revision>
  <dcterms:created xsi:type="dcterms:W3CDTF">2014-06-15T11:38:43Z</dcterms:created>
  <dcterms:modified xsi:type="dcterms:W3CDTF">2015-08-17T06:03:54Z</dcterms:modified>
</cp:coreProperties>
</file>