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73" r:id="rId5"/>
    <p:sldId id="259" r:id="rId6"/>
    <p:sldId id="260" r:id="rId7"/>
    <p:sldId id="261" r:id="rId8"/>
    <p:sldId id="274" r:id="rId9"/>
    <p:sldId id="262" r:id="rId10"/>
    <p:sldId id="263" r:id="rId11"/>
    <p:sldId id="275" r:id="rId12"/>
    <p:sldId id="265" r:id="rId13"/>
    <p:sldId id="266" r:id="rId14"/>
    <p:sldId id="279" r:id="rId15"/>
    <p:sldId id="267" r:id="rId16"/>
    <p:sldId id="268" r:id="rId17"/>
    <p:sldId id="269" r:id="rId18"/>
    <p:sldId id="278" r:id="rId19"/>
    <p:sldId id="276" r:id="rId20"/>
    <p:sldId id="270" r:id="rId21"/>
    <p:sldId id="277" r:id="rId22"/>
    <p:sldId id="271" r:id="rId23"/>
    <p:sldId id="272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21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16.10.2015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Происхождение человека с точки зрения цитогенетика.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1850064"/>
            <a:ext cx="7410472" cy="2079002"/>
          </a:xfrm>
        </p:spPr>
        <p:txBody>
          <a:bodyPr/>
          <a:lstStyle/>
          <a:p>
            <a:r>
              <a:rPr lang="ru-RU" dirty="0" smtClean="0"/>
              <a:t>Презентация по факультативному курсу:  «Генетика человека» для учащихся 10 класса.</a:t>
            </a:r>
            <a:endParaRPr lang="ru-RU" dirty="0"/>
          </a:p>
        </p:txBody>
      </p:sp>
      <p:pic>
        <p:nvPicPr>
          <p:cNvPr id="4" name="Рисунок 3" descr="i (19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05" y="3000372"/>
            <a:ext cx="6572296" cy="321470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71604" y="274638"/>
            <a:ext cx="7362084" cy="165416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Сравнительная генетическая характеристика человека и человекообразных обезьян: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71604" y="2000240"/>
            <a:ext cx="7362084" cy="4248160"/>
          </a:xfrm>
        </p:spPr>
        <p:txBody>
          <a:bodyPr/>
          <a:lstStyle/>
          <a:p>
            <a:r>
              <a:rPr lang="ru-RU" dirty="0" smtClean="0"/>
              <a:t>Суммарное количество хромосомного материала практически одинаково у человека и шимпанзе. Тонкая структура и генетическая организация хромосом этих видов очень схожи.</a:t>
            </a:r>
          </a:p>
          <a:p>
            <a:r>
              <a:rPr lang="ru-RU" dirty="0" smtClean="0"/>
              <a:t>98% неповторяющейся( смысловой) ДНК у них идентичны.</a:t>
            </a:r>
            <a:endParaRPr lang="ru-RU" dirty="0"/>
          </a:p>
        </p:txBody>
      </p:sp>
      <p:pic>
        <p:nvPicPr>
          <p:cNvPr id="4" name="Рисунок 3" descr="i (17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60" y="5643578"/>
            <a:ext cx="3143240" cy="1214422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16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2" y="500042"/>
            <a:ext cx="7643866" cy="564360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357166"/>
            <a:ext cx="7858148" cy="6143668"/>
          </a:xfrm>
        </p:spPr>
        <p:txBody>
          <a:bodyPr/>
          <a:lstStyle/>
          <a:p>
            <a:r>
              <a:rPr lang="ru-RU" dirty="0" smtClean="0"/>
              <a:t>Как объяснить крупные биологические различия, наблюдаемые между этими двумя близкородственными видами?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Генетика говорит, что различий меньше, чем сходства: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Сведения из генетики человека и высших приматов никак не дают ответа на вопрос.</a:t>
            </a:r>
          </a:p>
          <a:p>
            <a:r>
              <a:rPr lang="ru-RU" dirty="0" smtClean="0"/>
              <a:t>У человека не найдено ни одного белка или фермента, который бы полностью отсутствовал у других позвоночных.</a:t>
            </a:r>
          </a:p>
          <a:p>
            <a:r>
              <a:rPr lang="ru-RU" dirty="0" smtClean="0"/>
              <a:t>Неизвестны и гены, обеспечивающие эволюционное преимущество человека.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26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05" y="571480"/>
            <a:ext cx="7000924" cy="571504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Цитогенетическое сравнение: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Различия наблюдаются в том, что наши хромосомы несут структурный гетерохроматин особого класса.</a:t>
            </a:r>
          </a:p>
          <a:p>
            <a:r>
              <a:rPr lang="ru-RU" dirty="0" smtClean="0"/>
              <a:t> Эти структуры очень изменчивы: в популяции трудно найти двух абсолютно одинаковых людей.</a:t>
            </a:r>
          </a:p>
          <a:p>
            <a:r>
              <a:rPr lang="ru-RU" dirty="0" smtClean="0"/>
              <a:t>Решающую роль могло сыграть не появление новых генов или генных комплексов, а особенности системы гетерохроматина, присущие нашим предкам и унаследованные нами.</a:t>
            </a: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Количество гетерохроматина у человека меньше , чем у приматов: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785926"/>
            <a:ext cx="7504960" cy="4462474"/>
          </a:xfrm>
        </p:spPr>
        <p:txBody>
          <a:bodyPr/>
          <a:lstStyle/>
          <a:p>
            <a:r>
              <a:rPr lang="ru-RU" dirty="0" smtClean="0"/>
              <a:t>Да и распределен он по-другому генетически.</a:t>
            </a:r>
          </a:p>
          <a:p>
            <a:r>
              <a:rPr lang="ru-RU" dirty="0" smtClean="0"/>
              <a:t>А это имеет адаптивное значение!</a:t>
            </a:r>
          </a:p>
          <a:p>
            <a:r>
              <a:rPr lang="ru-RU" dirty="0" smtClean="0"/>
              <a:t>Возникновение человека было исключительно случайным событием, причем маловероятным!</a:t>
            </a:r>
          </a:p>
          <a:p>
            <a:r>
              <a:rPr lang="ru-RU" dirty="0" smtClean="0"/>
              <a:t>Человек разумный – уникальное порождение уникальной природы!</a:t>
            </a:r>
            <a:endParaRPr lang="ru-RU" dirty="0"/>
          </a:p>
        </p:txBody>
      </p:sp>
      <p:pic>
        <p:nvPicPr>
          <p:cNvPr id="4" name="Рисунок 3" descr="i (1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6578" y="571480"/>
            <a:ext cx="2357422" cy="1023932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Развитие материальной культуры: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Распространялось в направлении от теплых регионов Земли к более холодным.</a:t>
            </a:r>
          </a:p>
          <a:p>
            <a:r>
              <a:rPr lang="ru-RU" dirty="0" smtClean="0"/>
              <a:t>Смена цивилизаций – это результат успешной адаптации человечества к новым природным условиям.</a:t>
            </a:r>
          </a:p>
          <a:p>
            <a:r>
              <a:rPr lang="ru-RU" dirty="0" smtClean="0"/>
              <a:t>Чем   более  суровые условия проживания человека, тем меньше особого гетерохроматина  остается в геноме популяции, независимо от расово -этнических особенностей.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 (15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852" y="214290"/>
            <a:ext cx="7572428" cy="6357982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Teoriya_evolyuci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604" y="428604"/>
            <a:ext cx="7000924" cy="592935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Три важнейшие особенности человека разумного: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Высокая физиологическая пластичность;</a:t>
            </a:r>
          </a:p>
          <a:p>
            <a:r>
              <a:rPr lang="ru-RU" dirty="0" smtClean="0"/>
              <a:t>Особенности строения верхних конечностей;</a:t>
            </a:r>
          </a:p>
          <a:p>
            <a:r>
              <a:rPr lang="ru-RU" dirty="0" smtClean="0"/>
              <a:t>Способность к концептуальному мышлению.</a:t>
            </a:r>
            <a:endParaRPr lang="ru-RU" dirty="0"/>
          </a:p>
        </p:txBody>
      </p:sp>
      <p:pic>
        <p:nvPicPr>
          <p:cNvPr id="4" name="Рисунок 3" descr="i (5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72132" y="4572008"/>
            <a:ext cx="3257550" cy="2000264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Цитогенетики утверждают: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Между зональностью прогресса материальной культуры и распределением количества гетерохроматиновых районов в различных популяциях существует связь.</a:t>
            </a:r>
          </a:p>
          <a:p>
            <a:r>
              <a:rPr lang="ru-RU" dirty="0" smtClean="0"/>
              <a:t>Количество гетерохроматина в генах у жителей разных зон: Южная Африка-4,6; Северная Африка-3,5; Азия-2,8; Европа-1,6.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390445704_2048_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28" y="571500"/>
            <a:ext cx="7358114" cy="5715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Литература для чтения: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А.И.Ибрагимов,Г.У.Курманова Происхождение человека с точки зрения цитогенетика.  М.: Природа, 1993г.</a:t>
            </a:r>
          </a:p>
          <a:p>
            <a:r>
              <a:rPr lang="ru-RU" dirty="0" smtClean="0"/>
              <a:t>А.А.Прокофьева- Бельговская Гетерохроматические районы хромосом. М.: Наука,1996г.</a:t>
            </a:r>
          </a:p>
          <a:p>
            <a:r>
              <a:rPr lang="ru-RU" dirty="0" smtClean="0"/>
              <a:t>М.Д.Беннет.  Эволюция генома. М.: Наука,1996г.</a:t>
            </a:r>
          </a:p>
          <a:p>
            <a:r>
              <a:rPr lang="ru-RU" dirty="0" smtClean="0"/>
              <a:t>Р.Фоули. Еще один неповторимый  вид. М.: Мир, 1990г.</a:t>
            </a:r>
            <a:endParaRPr lang="ru-RU" dirty="0"/>
          </a:p>
        </p:txBody>
      </p:sp>
      <p:pic>
        <p:nvPicPr>
          <p:cNvPr id="4" name="Рисунок 3" descr="i (10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6644" y="0"/>
            <a:ext cx="1857355" cy="180975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Кто мы и куда держим путь? </a:t>
            </a:r>
            <a:br>
              <a:rPr lang="ru-RU" dirty="0" smtClean="0"/>
            </a:br>
            <a:r>
              <a:rPr lang="ru-RU" dirty="0" smtClean="0"/>
              <a:t>Продолжение следует………</a:t>
            </a:r>
            <a:endParaRPr lang="ru-RU" dirty="0"/>
          </a:p>
        </p:txBody>
      </p:sp>
      <p:pic>
        <p:nvPicPr>
          <p:cNvPr id="3" name="Рисунок 2" descr="i (20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8728" y="1857364"/>
            <a:ext cx="7072362" cy="435771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 науки антропологии: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Полагают, что существа, неотличимые от современного человека, появились в Африке 100 тысяч лет назад.</a:t>
            </a:r>
          </a:p>
          <a:p>
            <a:r>
              <a:rPr lang="ru-RU" dirty="0" smtClean="0"/>
              <a:t>40 тысяч лет назад они достигли Европы, Азии, Австралии, и более 20 тысяч лет назад – Америки.</a:t>
            </a:r>
          </a:p>
          <a:p>
            <a:r>
              <a:rPr lang="ru-RU" dirty="0" smtClean="0"/>
              <a:t>Человеку удалось адаптироваться к столь разным природным условиям, при таких масштабах заселения территорий!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л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290" y="428604"/>
            <a:ext cx="7500989" cy="578647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ему это удалось?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« Скудный пищевой рацион ранних гоминид привел к развитию адаптаций к травянистым саваннам. На две ноги человек встал , потому что в такой позе ему было удобнее питаться» 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                     ( К. Джолли  ).</a:t>
            </a:r>
          </a:p>
          <a:p>
            <a:endParaRPr lang="ru-RU" dirty="0"/>
          </a:p>
        </p:txBody>
      </p:sp>
      <p:pic>
        <p:nvPicPr>
          <p:cNvPr id="4" name="Рисунок 3" descr="л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290" y="4857760"/>
            <a:ext cx="2762250" cy="18097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4414" y="274320"/>
            <a:ext cx="7719274" cy="6369390"/>
          </a:xfrm>
        </p:spPr>
        <p:txBody>
          <a:bodyPr/>
          <a:lstStyle/>
          <a:p>
            <a:r>
              <a:rPr lang="ru-RU" dirty="0" smtClean="0"/>
              <a:t>«Двуногое хождение появилось как адаптация, позволяющая использовать оружие при нападении на хищников». ( Д. Харрисон ).</a:t>
            </a:r>
            <a:endParaRPr lang="ru-RU" dirty="0"/>
          </a:p>
        </p:txBody>
      </p:sp>
      <p:pic>
        <p:nvPicPr>
          <p:cNvPr id="3" name="Рисунок 2" descr="л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1750" y="0"/>
            <a:ext cx="2762250" cy="180975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74320"/>
            <a:ext cx="7647836" cy="6297952"/>
          </a:xfrm>
        </p:spPr>
        <p:txBody>
          <a:bodyPr/>
          <a:lstStyle/>
          <a:p>
            <a:r>
              <a:rPr lang="ru-RU" dirty="0" smtClean="0"/>
              <a:t>« Укрупнение мозга и развитие сознания произошло в результате коллективного труда». ( С. Йоллу ).                                 </a:t>
            </a:r>
            <a:endParaRPr lang="ru-RU" dirty="0"/>
          </a:p>
        </p:txBody>
      </p:sp>
      <p:pic>
        <p:nvPicPr>
          <p:cNvPr id="3" name="Рисунок 2" descr="i (5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6450" y="0"/>
            <a:ext cx="3257550" cy="180975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80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290" y="1071546"/>
            <a:ext cx="7500990" cy="464347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274320"/>
            <a:ext cx="7504960" cy="6226514"/>
          </a:xfrm>
        </p:spPr>
        <p:txBody>
          <a:bodyPr/>
          <a:lstStyle/>
          <a:p>
            <a:r>
              <a:rPr lang="ru-RU" dirty="0" smtClean="0"/>
              <a:t>« Крупный мозг и материальная культура возникли после дивергенции гоминид». (К.Лавджой). Дивергенция – расхождение в признаках у особей одного вида.</a:t>
            </a:r>
            <a:endParaRPr lang="ru-RU" dirty="0"/>
          </a:p>
        </p:txBody>
      </p:sp>
      <p:pic>
        <p:nvPicPr>
          <p:cNvPr id="3" name="Рисунок 2" descr="i (8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0850" y="0"/>
            <a:ext cx="2343150" cy="1809750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151</TotalTime>
  <Words>550</Words>
  <PresentationFormat>Экран (4:3)</PresentationFormat>
  <Paragraphs>47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Солнцестояние</vt:lpstr>
      <vt:lpstr>Происхождение человека с точки зрения цитогенетика.</vt:lpstr>
      <vt:lpstr>Три важнейшие особенности человека разумного:</vt:lpstr>
      <vt:lpstr>Из науки антропологии:</vt:lpstr>
      <vt:lpstr>Слайд 4</vt:lpstr>
      <vt:lpstr>Как ему это удалось?</vt:lpstr>
      <vt:lpstr>«Двуногое хождение появилось как адаптация, позволяющая использовать оружие при нападении на хищников». ( Д. Харрисон ).</vt:lpstr>
      <vt:lpstr>« Укрупнение мозга и развитие сознания произошло в результате коллективного труда». ( С. Йоллу ).                                 </vt:lpstr>
      <vt:lpstr>Слайд 8</vt:lpstr>
      <vt:lpstr>« Крупный мозг и материальная культура возникли после дивергенции гоминид». (К.Лавджой). Дивергенция – расхождение в признаках у особей одного вида.</vt:lpstr>
      <vt:lpstr>Сравнительная генетическая характеристика человека и человекообразных обезьян:</vt:lpstr>
      <vt:lpstr>Слайд 11</vt:lpstr>
      <vt:lpstr>Как объяснить крупные биологические различия, наблюдаемые между этими двумя близкородственными видами?</vt:lpstr>
      <vt:lpstr>Генетика говорит, что различий меньше, чем сходства:</vt:lpstr>
      <vt:lpstr>Слайд 14</vt:lpstr>
      <vt:lpstr>Цитогенетическое сравнение:</vt:lpstr>
      <vt:lpstr>Количество гетерохроматина у человека меньше , чем у приматов:</vt:lpstr>
      <vt:lpstr>Развитие материальной культуры:</vt:lpstr>
      <vt:lpstr>Слайд 18</vt:lpstr>
      <vt:lpstr>Слайд 19</vt:lpstr>
      <vt:lpstr>Цитогенетики утверждают:</vt:lpstr>
      <vt:lpstr>Слайд 21</vt:lpstr>
      <vt:lpstr>Литература для чтения:</vt:lpstr>
      <vt:lpstr>Кто мы и куда держим путь?  Продолжение следует………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Происхождение человека с точки зрения цитогенетика.</dc:title>
  <dc:creator>Надежда</dc:creator>
  <cp:lastModifiedBy>Надежда</cp:lastModifiedBy>
  <cp:revision>20</cp:revision>
  <dcterms:created xsi:type="dcterms:W3CDTF">2015-03-29T09:08:29Z</dcterms:created>
  <dcterms:modified xsi:type="dcterms:W3CDTF">2015-10-16T16:59:30Z</dcterms:modified>
</cp:coreProperties>
</file>